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96" r:id="rId1"/>
  </p:sldMasterIdLst>
  <p:notesMasterIdLst>
    <p:notesMasterId r:id="rId20"/>
  </p:notesMasterIdLst>
  <p:sldIdLst>
    <p:sldId id="274" r:id="rId2"/>
    <p:sldId id="262" r:id="rId3"/>
    <p:sldId id="263" r:id="rId4"/>
    <p:sldId id="264" r:id="rId5"/>
    <p:sldId id="265" r:id="rId6"/>
    <p:sldId id="258" r:id="rId7"/>
    <p:sldId id="266" r:id="rId8"/>
    <p:sldId id="267" r:id="rId9"/>
    <p:sldId id="268" r:id="rId10"/>
    <p:sldId id="269" r:id="rId11"/>
    <p:sldId id="270" r:id="rId12"/>
    <p:sldId id="271" r:id="rId13"/>
    <p:sldId id="272" r:id="rId14"/>
    <p:sldId id="273" r:id="rId15"/>
    <p:sldId id="276" r:id="rId16"/>
    <p:sldId id="278" r:id="rId17"/>
    <p:sldId id="279" r:id="rId18"/>
    <p:sldId id="28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8"/>
    <p:restoredTop sz="84366"/>
  </p:normalViewPr>
  <p:slideViewPr>
    <p:cSldViewPr snapToGrid="0">
      <p:cViewPr varScale="1">
        <p:scale>
          <a:sx n="103" d="100"/>
          <a:sy n="103" d="100"/>
        </p:scale>
        <p:origin x="2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3A0076-6A3A-460B-8EE7-FAD26708D253}" type="doc">
      <dgm:prSet loTypeId="urn:microsoft.com/office/officeart/2018/5/layout/CenteredIconLabelDescriptionList" loCatId="icon" qsTypeId="urn:microsoft.com/office/officeart/2005/8/quickstyle/simple1" qsCatId="simple" csTypeId="urn:microsoft.com/office/officeart/2018/5/colors/Iconchunking_neutralbg_accent2_2" csCatId="accent2" phldr="1"/>
      <dgm:spPr/>
      <dgm:t>
        <a:bodyPr/>
        <a:lstStyle/>
        <a:p>
          <a:endParaRPr lang="en-US"/>
        </a:p>
      </dgm:t>
    </dgm:pt>
    <dgm:pt modelId="{A72E2A9B-3393-4BC1-B79D-ABEEF183D10F}">
      <dgm:prSet/>
      <dgm:spPr/>
      <dgm:t>
        <a:bodyPr/>
        <a:lstStyle/>
        <a:p>
          <a:pPr>
            <a:defRPr b="1"/>
          </a:pPr>
          <a:r>
            <a:rPr lang="en-US"/>
            <a:t>Project Title: </a:t>
          </a:r>
        </a:p>
      </dgm:t>
    </dgm:pt>
    <dgm:pt modelId="{083E4AF5-3DC1-4F6A-81F4-BAC76F5D17AA}" type="sibTrans" cxnId="{928DDBDB-2503-46CA-8D46-697C47E43AB1}">
      <dgm:prSet/>
      <dgm:spPr/>
      <dgm:t>
        <a:bodyPr/>
        <a:lstStyle/>
        <a:p>
          <a:endParaRPr lang="en-US"/>
        </a:p>
      </dgm:t>
    </dgm:pt>
    <dgm:pt modelId="{4F8E3E83-1E00-4A00-8DB1-809FB3A7EEDE}" type="parTrans" cxnId="{928DDBDB-2503-46CA-8D46-697C47E43AB1}">
      <dgm:prSet/>
      <dgm:spPr/>
      <dgm:t>
        <a:bodyPr/>
        <a:lstStyle/>
        <a:p>
          <a:endParaRPr lang="en-US"/>
        </a:p>
      </dgm:t>
    </dgm:pt>
    <dgm:pt modelId="{316D79BB-F61A-4718-B764-1A2D9C2D2C88}">
      <dgm:prSet/>
      <dgm:spPr/>
      <dgm:t>
        <a:bodyPr/>
        <a:lstStyle/>
        <a:p>
          <a:r>
            <a:rPr lang="en-US"/>
            <a:t>Analyzing the Impact of Medical Conditions Across Regions Using Research and Development Data</a:t>
          </a:r>
        </a:p>
      </dgm:t>
    </dgm:pt>
    <dgm:pt modelId="{3D2CB07F-74E0-49FB-A9C7-31621E839A0C}" type="sibTrans" cxnId="{FDCE83C0-4314-4549-BF69-CF306E711486}">
      <dgm:prSet/>
      <dgm:spPr/>
      <dgm:t>
        <a:bodyPr/>
        <a:lstStyle/>
        <a:p>
          <a:endParaRPr lang="en-US"/>
        </a:p>
      </dgm:t>
    </dgm:pt>
    <dgm:pt modelId="{BB906CE7-7E85-43BA-AA21-E182DC37444B}" type="parTrans" cxnId="{FDCE83C0-4314-4549-BF69-CF306E711486}">
      <dgm:prSet/>
      <dgm:spPr/>
      <dgm:t>
        <a:bodyPr/>
        <a:lstStyle/>
        <a:p>
          <a:endParaRPr lang="en-US"/>
        </a:p>
      </dgm:t>
    </dgm:pt>
    <dgm:pt modelId="{20C096B1-4BAD-4729-835C-87D43B8C16DE}">
      <dgm:prSet/>
      <dgm:spPr/>
      <dgm:t>
        <a:bodyPr/>
        <a:lstStyle/>
        <a:p>
          <a:pPr>
            <a:defRPr b="1"/>
          </a:pPr>
          <a:r>
            <a:rPr lang="en-US"/>
            <a:t>Description: </a:t>
          </a:r>
        </a:p>
      </dgm:t>
    </dgm:pt>
    <dgm:pt modelId="{35A1E251-5CEF-482D-846C-A976AD7AD3AF}" type="sibTrans" cxnId="{863C3F59-5BE8-4535-B32F-D6F8D032D93C}">
      <dgm:prSet/>
      <dgm:spPr/>
      <dgm:t>
        <a:bodyPr/>
        <a:lstStyle/>
        <a:p>
          <a:endParaRPr lang="en-US"/>
        </a:p>
      </dgm:t>
    </dgm:pt>
    <dgm:pt modelId="{62181316-51DB-4ABC-8DD4-3E6456CF978A}" type="parTrans" cxnId="{863C3F59-5BE8-4535-B32F-D6F8D032D93C}">
      <dgm:prSet/>
      <dgm:spPr/>
      <dgm:t>
        <a:bodyPr/>
        <a:lstStyle/>
        <a:p>
          <a:endParaRPr lang="en-US"/>
        </a:p>
      </dgm:t>
    </dgm:pt>
    <dgm:pt modelId="{8B0903D5-28AC-4650-A47B-9A6326B670AA}">
      <dgm:prSet/>
      <dgm:spPr/>
      <dgm:t>
        <a:bodyPr/>
        <a:lstStyle/>
        <a:p>
          <a:r>
            <a:rPr lang="en-US"/>
            <a:t>Overview of the project's aim to analyze the impact of medical conditions using comprehensive data.</a:t>
          </a:r>
        </a:p>
      </dgm:t>
    </dgm:pt>
    <dgm:pt modelId="{50C8DF0F-B67E-4719-853B-5EC41F92D963}" type="sibTrans" cxnId="{2530196E-09D6-4C10-A375-7B23DB7594A7}">
      <dgm:prSet/>
      <dgm:spPr/>
      <dgm:t>
        <a:bodyPr/>
        <a:lstStyle/>
        <a:p>
          <a:endParaRPr lang="en-US"/>
        </a:p>
      </dgm:t>
    </dgm:pt>
    <dgm:pt modelId="{6B4D4CAF-33A4-46C2-A425-20836513C839}" type="parTrans" cxnId="{2530196E-09D6-4C10-A375-7B23DB7594A7}">
      <dgm:prSet/>
      <dgm:spPr/>
      <dgm:t>
        <a:bodyPr/>
        <a:lstStyle/>
        <a:p>
          <a:endParaRPr lang="en-US"/>
        </a:p>
      </dgm:t>
    </dgm:pt>
    <dgm:pt modelId="{81590218-B414-41CC-BA6E-BA2DD5F11850}">
      <dgm:prSet/>
      <dgm:spPr/>
      <dgm:t>
        <a:bodyPr/>
        <a:lstStyle/>
        <a:p>
          <a:pPr>
            <a:defRPr b="1"/>
          </a:pPr>
          <a:r>
            <a:rPr lang="en-US"/>
            <a:t>Objectives:</a:t>
          </a:r>
        </a:p>
      </dgm:t>
    </dgm:pt>
    <dgm:pt modelId="{0BD2AAF1-FF84-4B9F-98A5-87CB47242CCC}" type="sibTrans" cxnId="{C5B48382-3D16-478A-9B1A-9216E33C9A19}">
      <dgm:prSet/>
      <dgm:spPr/>
      <dgm:t>
        <a:bodyPr/>
        <a:lstStyle/>
        <a:p>
          <a:endParaRPr lang="en-US"/>
        </a:p>
      </dgm:t>
    </dgm:pt>
    <dgm:pt modelId="{16675268-E246-45CC-B7EE-1FFACE288679}" type="parTrans" cxnId="{C5B48382-3D16-478A-9B1A-9216E33C9A19}">
      <dgm:prSet/>
      <dgm:spPr/>
      <dgm:t>
        <a:bodyPr/>
        <a:lstStyle/>
        <a:p>
          <a:endParaRPr lang="en-US"/>
        </a:p>
      </dgm:t>
    </dgm:pt>
    <dgm:pt modelId="{EA859ABC-48C5-4DB2-9846-34619FC5E648}">
      <dgm:prSet/>
      <dgm:spPr/>
      <dgm:t>
        <a:bodyPr/>
        <a:lstStyle/>
        <a:p>
          <a:r>
            <a:rPr lang="en-US"/>
            <a:t>1. Evaluate Incidence and Management.</a:t>
          </a:r>
        </a:p>
      </dgm:t>
    </dgm:pt>
    <dgm:pt modelId="{B15CF10C-2E0E-4D42-A0DA-7A51AEA113B3}" type="sibTrans" cxnId="{1A31969C-2E59-4D4B-88CC-E7E9C2A4B708}">
      <dgm:prSet/>
      <dgm:spPr/>
      <dgm:t>
        <a:bodyPr/>
        <a:lstStyle/>
        <a:p>
          <a:endParaRPr lang="en-US"/>
        </a:p>
      </dgm:t>
    </dgm:pt>
    <dgm:pt modelId="{46952110-2A4D-4FFA-9366-C68528E930BF}" type="parTrans" cxnId="{1A31969C-2E59-4D4B-88CC-E7E9C2A4B708}">
      <dgm:prSet/>
      <dgm:spPr/>
      <dgm:t>
        <a:bodyPr/>
        <a:lstStyle/>
        <a:p>
          <a:endParaRPr lang="en-US"/>
        </a:p>
      </dgm:t>
    </dgm:pt>
    <dgm:pt modelId="{3F2BE1A9-384E-4022-80F0-3BD8F4609C18}">
      <dgm:prSet/>
      <dgm:spPr/>
      <dgm:t>
        <a:bodyPr/>
        <a:lstStyle/>
        <a:p>
          <a:r>
            <a:rPr lang="en-US"/>
            <a:t>2. Analyze Healthcare System Strain.</a:t>
          </a:r>
        </a:p>
      </dgm:t>
    </dgm:pt>
    <dgm:pt modelId="{DE8BCEA8-1489-4632-B184-12B05F70C100}" type="sibTrans" cxnId="{2C8A38AB-C79D-4A72-BC96-47742C9088F8}">
      <dgm:prSet/>
      <dgm:spPr/>
      <dgm:t>
        <a:bodyPr/>
        <a:lstStyle/>
        <a:p>
          <a:endParaRPr lang="en-US"/>
        </a:p>
      </dgm:t>
    </dgm:pt>
    <dgm:pt modelId="{E4208509-63FA-4A5D-8F58-6756A6F248B5}" type="parTrans" cxnId="{2C8A38AB-C79D-4A72-BC96-47742C9088F8}">
      <dgm:prSet/>
      <dgm:spPr/>
      <dgm:t>
        <a:bodyPr/>
        <a:lstStyle/>
        <a:p>
          <a:endParaRPr lang="en-US"/>
        </a:p>
      </dgm:t>
    </dgm:pt>
    <dgm:pt modelId="{398B7968-7CD1-4CC3-B664-16C66393F02B}">
      <dgm:prSet/>
      <dgm:spPr/>
      <dgm:t>
        <a:bodyPr/>
        <a:lstStyle/>
        <a:p>
          <a:r>
            <a:rPr lang="en-US"/>
            <a:t>3. Identify Correlations.</a:t>
          </a:r>
        </a:p>
      </dgm:t>
    </dgm:pt>
    <dgm:pt modelId="{70078557-D909-4E67-8A14-02369B1C9EE7}" type="sibTrans" cxnId="{9DD285E3-CAE7-4478-89A0-EC5B474A3522}">
      <dgm:prSet/>
      <dgm:spPr/>
      <dgm:t>
        <a:bodyPr/>
        <a:lstStyle/>
        <a:p>
          <a:endParaRPr lang="en-US"/>
        </a:p>
      </dgm:t>
    </dgm:pt>
    <dgm:pt modelId="{8D627A03-E924-4F8E-A117-9D9784785379}" type="parTrans" cxnId="{9DD285E3-CAE7-4478-89A0-EC5B474A3522}">
      <dgm:prSet/>
      <dgm:spPr/>
      <dgm:t>
        <a:bodyPr/>
        <a:lstStyle/>
        <a:p>
          <a:endParaRPr lang="en-US"/>
        </a:p>
      </dgm:t>
    </dgm:pt>
    <dgm:pt modelId="{075CFFCE-0AE7-43E4-9A4B-041E1B0D7E29}">
      <dgm:prSet/>
      <dgm:spPr/>
      <dgm:t>
        <a:bodyPr/>
        <a:lstStyle/>
        <a:p>
          <a:r>
            <a:rPr lang="en-US"/>
            <a:t>4. Provide Data-Driven Recommendations.</a:t>
          </a:r>
        </a:p>
      </dgm:t>
    </dgm:pt>
    <dgm:pt modelId="{0A168BB8-7610-4535-8BDD-FF990BFE7617}" type="sibTrans" cxnId="{A8A6D5C8-5329-4DBB-BA35-340660B128F8}">
      <dgm:prSet/>
      <dgm:spPr/>
      <dgm:t>
        <a:bodyPr/>
        <a:lstStyle/>
        <a:p>
          <a:endParaRPr lang="en-US"/>
        </a:p>
      </dgm:t>
    </dgm:pt>
    <dgm:pt modelId="{E98E71F7-A386-48F0-93CF-85B40A570A78}" type="parTrans" cxnId="{A8A6D5C8-5329-4DBB-BA35-340660B128F8}">
      <dgm:prSet/>
      <dgm:spPr/>
      <dgm:t>
        <a:bodyPr/>
        <a:lstStyle/>
        <a:p>
          <a:endParaRPr lang="en-US"/>
        </a:p>
      </dgm:t>
    </dgm:pt>
    <dgm:pt modelId="{9D4B40C6-6A23-44B4-986C-070B800846DA}" type="pres">
      <dgm:prSet presAssocID="{B63A0076-6A3A-460B-8EE7-FAD26708D253}" presName="root" presStyleCnt="0">
        <dgm:presLayoutVars>
          <dgm:dir/>
          <dgm:resizeHandles val="exact"/>
        </dgm:presLayoutVars>
      </dgm:prSet>
      <dgm:spPr/>
    </dgm:pt>
    <dgm:pt modelId="{6BAF47D4-2FAC-41E7-9FAE-DE6876518D88}" type="pres">
      <dgm:prSet presAssocID="{A72E2A9B-3393-4BC1-B79D-ABEEF183D10F}" presName="compNode" presStyleCnt="0"/>
      <dgm:spPr/>
    </dgm:pt>
    <dgm:pt modelId="{9C793EF4-98B1-474B-AA1B-9FDB5E4E5BF9}" type="pres">
      <dgm:prSet presAssocID="{A72E2A9B-3393-4BC1-B79D-ABEEF183D10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ethoscope"/>
        </a:ext>
      </dgm:extLst>
    </dgm:pt>
    <dgm:pt modelId="{B9BC374C-230F-4B9D-9192-9B1DB18F48C5}" type="pres">
      <dgm:prSet presAssocID="{A72E2A9B-3393-4BC1-B79D-ABEEF183D10F}" presName="iconSpace" presStyleCnt="0"/>
      <dgm:spPr/>
    </dgm:pt>
    <dgm:pt modelId="{CB3E3E3D-56E4-430B-B25A-0B8B36778AB0}" type="pres">
      <dgm:prSet presAssocID="{A72E2A9B-3393-4BC1-B79D-ABEEF183D10F}" presName="parTx" presStyleLbl="revTx" presStyleIdx="0" presStyleCnt="6">
        <dgm:presLayoutVars>
          <dgm:chMax val="0"/>
          <dgm:chPref val="0"/>
        </dgm:presLayoutVars>
      </dgm:prSet>
      <dgm:spPr/>
    </dgm:pt>
    <dgm:pt modelId="{FD14FE05-9DD2-416F-8858-78605C25A2F8}" type="pres">
      <dgm:prSet presAssocID="{A72E2A9B-3393-4BC1-B79D-ABEEF183D10F}" presName="txSpace" presStyleCnt="0"/>
      <dgm:spPr/>
    </dgm:pt>
    <dgm:pt modelId="{DA611CF9-E4EC-4706-B206-F8EC32114D9D}" type="pres">
      <dgm:prSet presAssocID="{A72E2A9B-3393-4BC1-B79D-ABEEF183D10F}" presName="desTx" presStyleLbl="revTx" presStyleIdx="1" presStyleCnt="6">
        <dgm:presLayoutVars/>
      </dgm:prSet>
      <dgm:spPr/>
    </dgm:pt>
    <dgm:pt modelId="{839C2836-A32C-4855-A8F0-FDD06D9A8868}" type="pres">
      <dgm:prSet presAssocID="{083E4AF5-3DC1-4F6A-81F4-BAC76F5D17AA}" presName="sibTrans" presStyleCnt="0"/>
      <dgm:spPr/>
    </dgm:pt>
    <dgm:pt modelId="{D4CE0242-329C-4316-9D40-6A3E5757157E}" type="pres">
      <dgm:prSet presAssocID="{20C096B1-4BAD-4729-835C-87D43B8C16DE}" presName="compNode" presStyleCnt="0"/>
      <dgm:spPr/>
    </dgm:pt>
    <dgm:pt modelId="{B0E4F8B0-DD41-4A78-AB9E-F9A290B4EB89}" type="pres">
      <dgm:prSet presAssocID="{20C096B1-4BAD-4729-835C-87D43B8C16D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8860A288-D800-4CCE-B7C8-A2F7381AA1B2}" type="pres">
      <dgm:prSet presAssocID="{20C096B1-4BAD-4729-835C-87D43B8C16DE}" presName="iconSpace" presStyleCnt="0"/>
      <dgm:spPr/>
    </dgm:pt>
    <dgm:pt modelId="{AE34205C-2169-4428-82C9-DD5F3637864B}" type="pres">
      <dgm:prSet presAssocID="{20C096B1-4BAD-4729-835C-87D43B8C16DE}" presName="parTx" presStyleLbl="revTx" presStyleIdx="2" presStyleCnt="6">
        <dgm:presLayoutVars>
          <dgm:chMax val="0"/>
          <dgm:chPref val="0"/>
        </dgm:presLayoutVars>
      </dgm:prSet>
      <dgm:spPr/>
    </dgm:pt>
    <dgm:pt modelId="{D6C722C1-EE92-4AA4-8F4A-D740EDAD993A}" type="pres">
      <dgm:prSet presAssocID="{20C096B1-4BAD-4729-835C-87D43B8C16DE}" presName="txSpace" presStyleCnt="0"/>
      <dgm:spPr/>
    </dgm:pt>
    <dgm:pt modelId="{56D0E454-388A-4363-9FCD-FF52C162E7B2}" type="pres">
      <dgm:prSet presAssocID="{20C096B1-4BAD-4729-835C-87D43B8C16DE}" presName="desTx" presStyleLbl="revTx" presStyleIdx="3" presStyleCnt="6">
        <dgm:presLayoutVars/>
      </dgm:prSet>
      <dgm:spPr/>
    </dgm:pt>
    <dgm:pt modelId="{4C6D0A46-2FD6-4CB4-BB15-494874B0DBE3}" type="pres">
      <dgm:prSet presAssocID="{35A1E251-5CEF-482D-846C-A976AD7AD3AF}" presName="sibTrans" presStyleCnt="0"/>
      <dgm:spPr/>
    </dgm:pt>
    <dgm:pt modelId="{A2F89D8A-C96C-4798-99F5-099B2D5F8D15}" type="pres">
      <dgm:prSet presAssocID="{81590218-B414-41CC-BA6E-BA2DD5F11850}" presName="compNode" presStyleCnt="0"/>
      <dgm:spPr/>
    </dgm:pt>
    <dgm:pt modelId="{87F21137-C15C-4915-8C27-8C4150B54D8B}" type="pres">
      <dgm:prSet presAssocID="{81590218-B414-41CC-BA6E-BA2DD5F1185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ice"/>
        </a:ext>
      </dgm:extLst>
    </dgm:pt>
    <dgm:pt modelId="{EC54B6CD-FCE2-48BE-A1E2-6CC2F01D7F83}" type="pres">
      <dgm:prSet presAssocID="{81590218-B414-41CC-BA6E-BA2DD5F11850}" presName="iconSpace" presStyleCnt="0"/>
      <dgm:spPr/>
    </dgm:pt>
    <dgm:pt modelId="{E7342614-B636-46B9-8DC1-038CD6E71358}" type="pres">
      <dgm:prSet presAssocID="{81590218-B414-41CC-BA6E-BA2DD5F11850}" presName="parTx" presStyleLbl="revTx" presStyleIdx="4" presStyleCnt="6">
        <dgm:presLayoutVars>
          <dgm:chMax val="0"/>
          <dgm:chPref val="0"/>
        </dgm:presLayoutVars>
      </dgm:prSet>
      <dgm:spPr/>
    </dgm:pt>
    <dgm:pt modelId="{B3D6C09C-2BEC-42E7-B2DC-86D1BBB78440}" type="pres">
      <dgm:prSet presAssocID="{81590218-B414-41CC-BA6E-BA2DD5F11850}" presName="txSpace" presStyleCnt="0"/>
      <dgm:spPr/>
    </dgm:pt>
    <dgm:pt modelId="{2D425E12-A8CF-4B1E-9C79-32B191F550AA}" type="pres">
      <dgm:prSet presAssocID="{81590218-B414-41CC-BA6E-BA2DD5F11850}" presName="desTx" presStyleLbl="revTx" presStyleIdx="5" presStyleCnt="6">
        <dgm:presLayoutVars/>
      </dgm:prSet>
      <dgm:spPr/>
    </dgm:pt>
  </dgm:ptLst>
  <dgm:cxnLst>
    <dgm:cxn modelId="{D2FF3D1F-BF13-B249-B996-90CA5B4A8ACE}" type="presOf" srcId="{3F2BE1A9-384E-4022-80F0-3BD8F4609C18}" destId="{2D425E12-A8CF-4B1E-9C79-32B191F550AA}" srcOrd="0" destOrd="1" presId="urn:microsoft.com/office/officeart/2018/5/layout/CenteredIconLabelDescriptionList"/>
    <dgm:cxn modelId="{E996E72B-38F1-AE4A-B1BA-5E92BCFCE1A7}" type="presOf" srcId="{81590218-B414-41CC-BA6E-BA2DD5F11850}" destId="{E7342614-B636-46B9-8DC1-038CD6E71358}" srcOrd="0" destOrd="0" presId="urn:microsoft.com/office/officeart/2018/5/layout/CenteredIconLabelDescriptionList"/>
    <dgm:cxn modelId="{98F4A439-9A73-2149-9575-C4B20A56115C}" type="presOf" srcId="{075CFFCE-0AE7-43E4-9A4B-041E1B0D7E29}" destId="{2D425E12-A8CF-4B1E-9C79-32B191F550AA}" srcOrd="0" destOrd="3" presId="urn:microsoft.com/office/officeart/2018/5/layout/CenteredIconLabelDescriptionList"/>
    <dgm:cxn modelId="{4AD2703C-7E42-954A-B153-4E3186834920}" type="presOf" srcId="{316D79BB-F61A-4718-B764-1A2D9C2D2C88}" destId="{DA611CF9-E4EC-4706-B206-F8EC32114D9D}" srcOrd="0" destOrd="0" presId="urn:microsoft.com/office/officeart/2018/5/layout/CenteredIconLabelDescriptionList"/>
    <dgm:cxn modelId="{3E067B49-0AF1-9D47-9C13-EC66818C2AF3}" type="presOf" srcId="{EA859ABC-48C5-4DB2-9846-34619FC5E648}" destId="{2D425E12-A8CF-4B1E-9C79-32B191F550AA}" srcOrd="0" destOrd="0" presId="urn:microsoft.com/office/officeart/2018/5/layout/CenteredIconLabelDescriptionList"/>
    <dgm:cxn modelId="{863C3F59-5BE8-4535-B32F-D6F8D032D93C}" srcId="{B63A0076-6A3A-460B-8EE7-FAD26708D253}" destId="{20C096B1-4BAD-4729-835C-87D43B8C16DE}" srcOrd="1" destOrd="0" parTransId="{62181316-51DB-4ABC-8DD4-3E6456CF978A}" sibTransId="{35A1E251-5CEF-482D-846C-A976AD7AD3AF}"/>
    <dgm:cxn modelId="{2530196E-09D6-4C10-A375-7B23DB7594A7}" srcId="{20C096B1-4BAD-4729-835C-87D43B8C16DE}" destId="{8B0903D5-28AC-4650-A47B-9A6326B670AA}" srcOrd="0" destOrd="0" parTransId="{6B4D4CAF-33A4-46C2-A425-20836513C839}" sibTransId="{50C8DF0F-B67E-4719-853B-5EC41F92D963}"/>
    <dgm:cxn modelId="{9C4D1574-1044-6849-9C7F-0B59DBD913BF}" type="presOf" srcId="{8B0903D5-28AC-4650-A47B-9A6326B670AA}" destId="{56D0E454-388A-4363-9FCD-FF52C162E7B2}" srcOrd="0" destOrd="0" presId="urn:microsoft.com/office/officeart/2018/5/layout/CenteredIconLabelDescriptionList"/>
    <dgm:cxn modelId="{C5B48382-3D16-478A-9B1A-9216E33C9A19}" srcId="{B63A0076-6A3A-460B-8EE7-FAD26708D253}" destId="{81590218-B414-41CC-BA6E-BA2DD5F11850}" srcOrd="2" destOrd="0" parTransId="{16675268-E246-45CC-B7EE-1FFACE288679}" sibTransId="{0BD2AAF1-FF84-4B9F-98A5-87CB47242CCC}"/>
    <dgm:cxn modelId="{1A31969C-2E59-4D4B-88CC-E7E9C2A4B708}" srcId="{81590218-B414-41CC-BA6E-BA2DD5F11850}" destId="{EA859ABC-48C5-4DB2-9846-34619FC5E648}" srcOrd="0" destOrd="0" parTransId="{46952110-2A4D-4FFA-9366-C68528E930BF}" sibTransId="{B15CF10C-2E0E-4D42-A0DA-7A51AEA113B3}"/>
    <dgm:cxn modelId="{2C8A38AB-C79D-4A72-BC96-47742C9088F8}" srcId="{81590218-B414-41CC-BA6E-BA2DD5F11850}" destId="{3F2BE1A9-384E-4022-80F0-3BD8F4609C18}" srcOrd="1" destOrd="0" parTransId="{E4208509-63FA-4A5D-8F58-6756A6F248B5}" sibTransId="{DE8BCEA8-1489-4632-B184-12B05F70C100}"/>
    <dgm:cxn modelId="{7909ABB0-F68A-6341-899E-C763B8E3794E}" type="presOf" srcId="{398B7968-7CD1-4CC3-B664-16C66393F02B}" destId="{2D425E12-A8CF-4B1E-9C79-32B191F550AA}" srcOrd="0" destOrd="2" presId="urn:microsoft.com/office/officeart/2018/5/layout/CenteredIconLabelDescriptionList"/>
    <dgm:cxn modelId="{FDCE83C0-4314-4549-BF69-CF306E711486}" srcId="{A72E2A9B-3393-4BC1-B79D-ABEEF183D10F}" destId="{316D79BB-F61A-4718-B764-1A2D9C2D2C88}" srcOrd="0" destOrd="0" parTransId="{BB906CE7-7E85-43BA-AA21-E182DC37444B}" sibTransId="{3D2CB07F-74E0-49FB-A9C7-31621E839A0C}"/>
    <dgm:cxn modelId="{A8A6D5C8-5329-4DBB-BA35-340660B128F8}" srcId="{81590218-B414-41CC-BA6E-BA2DD5F11850}" destId="{075CFFCE-0AE7-43E4-9A4B-041E1B0D7E29}" srcOrd="3" destOrd="0" parTransId="{E98E71F7-A386-48F0-93CF-85B40A570A78}" sibTransId="{0A168BB8-7610-4535-8BDD-FF990BFE7617}"/>
    <dgm:cxn modelId="{AB7855D6-2E8B-8B45-B5BE-286BA9EC9137}" type="presOf" srcId="{B63A0076-6A3A-460B-8EE7-FAD26708D253}" destId="{9D4B40C6-6A23-44B4-986C-070B800846DA}" srcOrd="0" destOrd="0" presId="urn:microsoft.com/office/officeart/2018/5/layout/CenteredIconLabelDescriptionList"/>
    <dgm:cxn modelId="{F5B633D8-4A82-544A-A910-32128F29D61C}" type="presOf" srcId="{A72E2A9B-3393-4BC1-B79D-ABEEF183D10F}" destId="{CB3E3E3D-56E4-430B-B25A-0B8B36778AB0}" srcOrd="0" destOrd="0" presId="urn:microsoft.com/office/officeart/2018/5/layout/CenteredIconLabelDescriptionList"/>
    <dgm:cxn modelId="{928DDBDB-2503-46CA-8D46-697C47E43AB1}" srcId="{B63A0076-6A3A-460B-8EE7-FAD26708D253}" destId="{A72E2A9B-3393-4BC1-B79D-ABEEF183D10F}" srcOrd="0" destOrd="0" parTransId="{4F8E3E83-1E00-4A00-8DB1-809FB3A7EEDE}" sibTransId="{083E4AF5-3DC1-4F6A-81F4-BAC76F5D17AA}"/>
    <dgm:cxn modelId="{9DD285E3-CAE7-4478-89A0-EC5B474A3522}" srcId="{81590218-B414-41CC-BA6E-BA2DD5F11850}" destId="{398B7968-7CD1-4CC3-B664-16C66393F02B}" srcOrd="2" destOrd="0" parTransId="{8D627A03-E924-4F8E-A117-9D9784785379}" sibTransId="{70078557-D909-4E67-8A14-02369B1C9EE7}"/>
    <dgm:cxn modelId="{0EB2C2F7-8F70-A544-90C3-FFD6DBA9BCC3}" type="presOf" srcId="{20C096B1-4BAD-4729-835C-87D43B8C16DE}" destId="{AE34205C-2169-4428-82C9-DD5F3637864B}" srcOrd="0" destOrd="0" presId="urn:microsoft.com/office/officeart/2018/5/layout/CenteredIconLabelDescriptionList"/>
    <dgm:cxn modelId="{012313B9-175E-0146-ACA4-536BA454E42F}" type="presParOf" srcId="{9D4B40C6-6A23-44B4-986C-070B800846DA}" destId="{6BAF47D4-2FAC-41E7-9FAE-DE6876518D88}" srcOrd="0" destOrd="0" presId="urn:microsoft.com/office/officeart/2018/5/layout/CenteredIconLabelDescriptionList"/>
    <dgm:cxn modelId="{C2B62E40-7A08-5043-9C84-FD49C7508F3A}" type="presParOf" srcId="{6BAF47D4-2FAC-41E7-9FAE-DE6876518D88}" destId="{9C793EF4-98B1-474B-AA1B-9FDB5E4E5BF9}" srcOrd="0" destOrd="0" presId="urn:microsoft.com/office/officeart/2018/5/layout/CenteredIconLabelDescriptionList"/>
    <dgm:cxn modelId="{4B4A0772-2DE8-B849-BF6C-9A09E5999468}" type="presParOf" srcId="{6BAF47D4-2FAC-41E7-9FAE-DE6876518D88}" destId="{B9BC374C-230F-4B9D-9192-9B1DB18F48C5}" srcOrd="1" destOrd="0" presId="urn:microsoft.com/office/officeart/2018/5/layout/CenteredIconLabelDescriptionList"/>
    <dgm:cxn modelId="{88E544D1-15DB-3C47-809F-FDA7B9589A40}" type="presParOf" srcId="{6BAF47D4-2FAC-41E7-9FAE-DE6876518D88}" destId="{CB3E3E3D-56E4-430B-B25A-0B8B36778AB0}" srcOrd="2" destOrd="0" presId="urn:microsoft.com/office/officeart/2018/5/layout/CenteredIconLabelDescriptionList"/>
    <dgm:cxn modelId="{E40C51D6-2008-3D4D-B980-2E68848081BA}" type="presParOf" srcId="{6BAF47D4-2FAC-41E7-9FAE-DE6876518D88}" destId="{FD14FE05-9DD2-416F-8858-78605C25A2F8}" srcOrd="3" destOrd="0" presId="urn:microsoft.com/office/officeart/2018/5/layout/CenteredIconLabelDescriptionList"/>
    <dgm:cxn modelId="{E272E3CB-61BF-9C48-94A9-2506DEBFBC33}" type="presParOf" srcId="{6BAF47D4-2FAC-41E7-9FAE-DE6876518D88}" destId="{DA611CF9-E4EC-4706-B206-F8EC32114D9D}" srcOrd="4" destOrd="0" presId="urn:microsoft.com/office/officeart/2018/5/layout/CenteredIconLabelDescriptionList"/>
    <dgm:cxn modelId="{22E48684-82CF-594F-A598-0BC0B4D1D080}" type="presParOf" srcId="{9D4B40C6-6A23-44B4-986C-070B800846DA}" destId="{839C2836-A32C-4855-A8F0-FDD06D9A8868}" srcOrd="1" destOrd="0" presId="urn:microsoft.com/office/officeart/2018/5/layout/CenteredIconLabelDescriptionList"/>
    <dgm:cxn modelId="{3CADE406-3BB5-B140-9EEB-0DB840A251FF}" type="presParOf" srcId="{9D4B40C6-6A23-44B4-986C-070B800846DA}" destId="{D4CE0242-329C-4316-9D40-6A3E5757157E}" srcOrd="2" destOrd="0" presId="urn:microsoft.com/office/officeart/2018/5/layout/CenteredIconLabelDescriptionList"/>
    <dgm:cxn modelId="{C50B3C28-5499-7444-A5E8-A8B1DAC1EEAA}" type="presParOf" srcId="{D4CE0242-329C-4316-9D40-6A3E5757157E}" destId="{B0E4F8B0-DD41-4A78-AB9E-F9A290B4EB89}" srcOrd="0" destOrd="0" presId="urn:microsoft.com/office/officeart/2018/5/layout/CenteredIconLabelDescriptionList"/>
    <dgm:cxn modelId="{F395EDBB-0D6D-6C4C-8ED9-F91BA9BF3F8D}" type="presParOf" srcId="{D4CE0242-329C-4316-9D40-6A3E5757157E}" destId="{8860A288-D800-4CCE-B7C8-A2F7381AA1B2}" srcOrd="1" destOrd="0" presId="urn:microsoft.com/office/officeart/2018/5/layout/CenteredIconLabelDescriptionList"/>
    <dgm:cxn modelId="{A331759A-74ED-1E49-961D-927DAF69B030}" type="presParOf" srcId="{D4CE0242-329C-4316-9D40-6A3E5757157E}" destId="{AE34205C-2169-4428-82C9-DD5F3637864B}" srcOrd="2" destOrd="0" presId="urn:microsoft.com/office/officeart/2018/5/layout/CenteredIconLabelDescriptionList"/>
    <dgm:cxn modelId="{77DB76C0-8C2C-3C46-AB1F-424E8A5D4E85}" type="presParOf" srcId="{D4CE0242-329C-4316-9D40-6A3E5757157E}" destId="{D6C722C1-EE92-4AA4-8F4A-D740EDAD993A}" srcOrd="3" destOrd="0" presId="urn:microsoft.com/office/officeart/2018/5/layout/CenteredIconLabelDescriptionList"/>
    <dgm:cxn modelId="{513D8D30-2149-204E-B490-9356CBC8AE50}" type="presParOf" srcId="{D4CE0242-329C-4316-9D40-6A3E5757157E}" destId="{56D0E454-388A-4363-9FCD-FF52C162E7B2}" srcOrd="4" destOrd="0" presId="urn:microsoft.com/office/officeart/2018/5/layout/CenteredIconLabelDescriptionList"/>
    <dgm:cxn modelId="{902965EA-AE00-B347-9F4B-412CD10B9274}" type="presParOf" srcId="{9D4B40C6-6A23-44B4-986C-070B800846DA}" destId="{4C6D0A46-2FD6-4CB4-BB15-494874B0DBE3}" srcOrd="3" destOrd="0" presId="urn:microsoft.com/office/officeart/2018/5/layout/CenteredIconLabelDescriptionList"/>
    <dgm:cxn modelId="{0078F18A-1F44-6F49-9497-A69295B03885}" type="presParOf" srcId="{9D4B40C6-6A23-44B4-986C-070B800846DA}" destId="{A2F89D8A-C96C-4798-99F5-099B2D5F8D15}" srcOrd="4" destOrd="0" presId="urn:microsoft.com/office/officeart/2018/5/layout/CenteredIconLabelDescriptionList"/>
    <dgm:cxn modelId="{EB912615-2AE2-774F-A914-A4C4B3B8568F}" type="presParOf" srcId="{A2F89D8A-C96C-4798-99F5-099B2D5F8D15}" destId="{87F21137-C15C-4915-8C27-8C4150B54D8B}" srcOrd="0" destOrd="0" presId="urn:microsoft.com/office/officeart/2018/5/layout/CenteredIconLabelDescriptionList"/>
    <dgm:cxn modelId="{D47D371D-194C-3247-8F9E-18A25BBEA2BE}" type="presParOf" srcId="{A2F89D8A-C96C-4798-99F5-099B2D5F8D15}" destId="{EC54B6CD-FCE2-48BE-A1E2-6CC2F01D7F83}" srcOrd="1" destOrd="0" presId="urn:microsoft.com/office/officeart/2018/5/layout/CenteredIconLabelDescriptionList"/>
    <dgm:cxn modelId="{78DE9E9D-DC31-D844-9DCB-29991A8BEE1F}" type="presParOf" srcId="{A2F89D8A-C96C-4798-99F5-099B2D5F8D15}" destId="{E7342614-B636-46B9-8DC1-038CD6E71358}" srcOrd="2" destOrd="0" presId="urn:microsoft.com/office/officeart/2018/5/layout/CenteredIconLabelDescriptionList"/>
    <dgm:cxn modelId="{F3113856-7F84-7142-BE54-6379D325D52A}" type="presParOf" srcId="{A2F89D8A-C96C-4798-99F5-099B2D5F8D15}" destId="{B3D6C09C-2BEC-42E7-B2DC-86D1BBB78440}" srcOrd="3" destOrd="0" presId="urn:microsoft.com/office/officeart/2018/5/layout/CenteredIconLabelDescriptionList"/>
    <dgm:cxn modelId="{136C443D-B204-2E49-99F5-4D7109AA1B94}" type="presParOf" srcId="{A2F89D8A-C96C-4798-99F5-099B2D5F8D15}" destId="{2D425E12-A8CF-4B1E-9C79-32B191F550AA}"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15AA29-A518-4A35-9260-967CA4949B48}"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2765A52-D55E-4B07-A865-2D6A2A9015A2}">
      <dgm:prSet/>
      <dgm:spPr/>
      <dgm:t>
        <a:bodyPr/>
        <a:lstStyle/>
        <a:p>
          <a:pPr>
            <a:lnSpc>
              <a:spcPct val="100000"/>
            </a:lnSpc>
          </a:pPr>
          <a:r>
            <a:rPr lang="en-US"/>
            <a:t>Variability in medical conditions across regions.</a:t>
          </a:r>
        </a:p>
      </dgm:t>
    </dgm:pt>
    <dgm:pt modelId="{8BF0A0CF-37D6-436B-A2F0-A2EB29E305DB}" type="parTrans" cxnId="{421D67BC-D321-4D24-9191-BEA8A2230849}">
      <dgm:prSet/>
      <dgm:spPr/>
      <dgm:t>
        <a:bodyPr/>
        <a:lstStyle/>
        <a:p>
          <a:endParaRPr lang="en-US"/>
        </a:p>
      </dgm:t>
    </dgm:pt>
    <dgm:pt modelId="{B450AA33-56F6-47CD-B43F-ACB6783DF02D}" type="sibTrans" cxnId="{421D67BC-D321-4D24-9191-BEA8A2230849}">
      <dgm:prSet/>
      <dgm:spPr/>
      <dgm:t>
        <a:bodyPr/>
        <a:lstStyle/>
        <a:p>
          <a:pPr>
            <a:lnSpc>
              <a:spcPct val="100000"/>
            </a:lnSpc>
          </a:pPr>
          <a:endParaRPr lang="en-US"/>
        </a:p>
      </dgm:t>
    </dgm:pt>
    <dgm:pt modelId="{BBD8565B-A190-4B67-979B-2F3FF9DE942B}">
      <dgm:prSet/>
      <dgm:spPr/>
      <dgm:t>
        <a:bodyPr/>
        <a:lstStyle/>
        <a:p>
          <a:pPr>
            <a:lnSpc>
              <a:spcPct val="100000"/>
            </a:lnSpc>
          </a:pPr>
          <a:r>
            <a:rPr lang="en-US"/>
            <a:t>Impact on healthcare resources and delivery.</a:t>
          </a:r>
        </a:p>
      </dgm:t>
    </dgm:pt>
    <dgm:pt modelId="{EC3D717F-14D2-450B-994D-070954E174F1}" type="parTrans" cxnId="{5FEB79F7-DD15-4634-BB64-9129D5E5554F}">
      <dgm:prSet/>
      <dgm:spPr/>
      <dgm:t>
        <a:bodyPr/>
        <a:lstStyle/>
        <a:p>
          <a:endParaRPr lang="en-US"/>
        </a:p>
      </dgm:t>
    </dgm:pt>
    <dgm:pt modelId="{9B4494CA-CBB0-4D5F-856F-3018663872D7}" type="sibTrans" cxnId="{5FEB79F7-DD15-4634-BB64-9129D5E5554F}">
      <dgm:prSet/>
      <dgm:spPr/>
      <dgm:t>
        <a:bodyPr/>
        <a:lstStyle/>
        <a:p>
          <a:pPr>
            <a:lnSpc>
              <a:spcPct val="100000"/>
            </a:lnSpc>
          </a:pPr>
          <a:endParaRPr lang="en-US"/>
        </a:p>
      </dgm:t>
    </dgm:pt>
    <dgm:pt modelId="{1EDEF026-3B14-4940-A7F7-BA08034711BB}">
      <dgm:prSet/>
      <dgm:spPr/>
      <dgm:t>
        <a:bodyPr/>
        <a:lstStyle/>
        <a:p>
          <a:pPr>
            <a:lnSpc>
              <a:spcPct val="100000"/>
            </a:lnSpc>
          </a:pPr>
          <a:r>
            <a:rPr lang="en-US"/>
            <a:t>Need for data-driven policy recommendations.</a:t>
          </a:r>
        </a:p>
      </dgm:t>
    </dgm:pt>
    <dgm:pt modelId="{E5AC11B5-FF4A-4049-B1C2-A335026AF4F0}" type="parTrans" cxnId="{FB1FA404-0636-4C53-8856-59C43C82C6F4}">
      <dgm:prSet/>
      <dgm:spPr/>
      <dgm:t>
        <a:bodyPr/>
        <a:lstStyle/>
        <a:p>
          <a:endParaRPr lang="en-US"/>
        </a:p>
      </dgm:t>
    </dgm:pt>
    <dgm:pt modelId="{5C2543E2-0950-4E05-968B-0383F104C0EA}" type="sibTrans" cxnId="{FB1FA404-0636-4C53-8856-59C43C82C6F4}">
      <dgm:prSet/>
      <dgm:spPr/>
      <dgm:t>
        <a:bodyPr/>
        <a:lstStyle/>
        <a:p>
          <a:endParaRPr lang="en-US"/>
        </a:p>
      </dgm:t>
    </dgm:pt>
    <dgm:pt modelId="{EFF4113E-7862-4530-A8F5-F4ABD7E649EF}" type="pres">
      <dgm:prSet presAssocID="{1115AA29-A518-4A35-9260-967CA4949B48}" presName="root" presStyleCnt="0">
        <dgm:presLayoutVars>
          <dgm:dir/>
          <dgm:resizeHandles val="exact"/>
        </dgm:presLayoutVars>
      </dgm:prSet>
      <dgm:spPr/>
    </dgm:pt>
    <dgm:pt modelId="{843FC955-13C8-4C79-857C-F36E301E69AC}" type="pres">
      <dgm:prSet presAssocID="{92765A52-D55E-4B07-A865-2D6A2A9015A2}" presName="compNode" presStyleCnt="0"/>
      <dgm:spPr/>
    </dgm:pt>
    <dgm:pt modelId="{4B1CB65D-FCCB-45A1-9E21-BEBEC95BE5A2}" type="pres">
      <dgm:prSet presAssocID="{92765A52-D55E-4B07-A865-2D6A2A9015A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ethoscope"/>
        </a:ext>
      </dgm:extLst>
    </dgm:pt>
    <dgm:pt modelId="{205187B7-235A-4767-9B9C-5B63D28A8ED6}" type="pres">
      <dgm:prSet presAssocID="{92765A52-D55E-4B07-A865-2D6A2A9015A2}" presName="spaceRect" presStyleCnt="0"/>
      <dgm:spPr/>
    </dgm:pt>
    <dgm:pt modelId="{CC401ECF-7CBA-4D58-9E0F-E575682C8105}" type="pres">
      <dgm:prSet presAssocID="{92765A52-D55E-4B07-A865-2D6A2A9015A2}" presName="textRect" presStyleLbl="revTx" presStyleIdx="0" presStyleCnt="3">
        <dgm:presLayoutVars>
          <dgm:chMax val="1"/>
          <dgm:chPref val="1"/>
        </dgm:presLayoutVars>
      </dgm:prSet>
      <dgm:spPr/>
    </dgm:pt>
    <dgm:pt modelId="{8CCCEF7F-1FE4-4D00-8DF2-DAC9258B57A2}" type="pres">
      <dgm:prSet presAssocID="{B450AA33-56F6-47CD-B43F-ACB6783DF02D}" presName="sibTrans" presStyleCnt="0"/>
      <dgm:spPr/>
    </dgm:pt>
    <dgm:pt modelId="{A5E87ED9-2B46-4B31-8887-4CCD4B05681A}" type="pres">
      <dgm:prSet presAssocID="{BBD8565B-A190-4B67-979B-2F3FF9DE942B}" presName="compNode" presStyleCnt="0"/>
      <dgm:spPr/>
    </dgm:pt>
    <dgm:pt modelId="{8D5447A3-CC07-4F62-9A37-F44AD191F9CB}" type="pres">
      <dgm:prSet presAssocID="{BBD8565B-A190-4B67-979B-2F3FF9DE942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octor"/>
        </a:ext>
      </dgm:extLst>
    </dgm:pt>
    <dgm:pt modelId="{6215E7BC-8258-455E-9EA5-8ECF06FDE9FE}" type="pres">
      <dgm:prSet presAssocID="{BBD8565B-A190-4B67-979B-2F3FF9DE942B}" presName="spaceRect" presStyleCnt="0"/>
      <dgm:spPr/>
    </dgm:pt>
    <dgm:pt modelId="{86DD0FA0-24EE-4221-B8D9-04C4D5E9BB8F}" type="pres">
      <dgm:prSet presAssocID="{BBD8565B-A190-4B67-979B-2F3FF9DE942B}" presName="textRect" presStyleLbl="revTx" presStyleIdx="1" presStyleCnt="3">
        <dgm:presLayoutVars>
          <dgm:chMax val="1"/>
          <dgm:chPref val="1"/>
        </dgm:presLayoutVars>
      </dgm:prSet>
      <dgm:spPr/>
    </dgm:pt>
    <dgm:pt modelId="{31C44315-3C52-456A-A4DF-A3FB561F917C}" type="pres">
      <dgm:prSet presAssocID="{9B4494CA-CBB0-4D5F-856F-3018663872D7}" presName="sibTrans" presStyleCnt="0"/>
      <dgm:spPr/>
    </dgm:pt>
    <dgm:pt modelId="{A6E43D85-DCCD-4FE4-AE8D-D9D7CD263F2C}" type="pres">
      <dgm:prSet presAssocID="{1EDEF026-3B14-4940-A7F7-BA08034711BB}" presName="compNode" presStyleCnt="0"/>
      <dgm:spPr/>
    </dgm:pt>
    <dgm:pt modelId="{DAC8E6D6-57F2-4239-AA5B-76EA424E9E36}" type="pres">
      <dgm:prSet presAssocID="{1EDEF026-3B14-4940-A7F7-BA08034711B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atistics"/>
        </a:ext>
      </dgm:extLst>
    </dgm:pt>
    <dgm:pt modelId="{8555E047-CF18-462E-B70C-34C91A50E880}" type="pres">
      <dgm:prSet presAssocID="{1EDEF026-3B14-4940-A7F7-BA08034711BB}" presName="spaceRect" presStyleCnt="0"/>
      <dgm:spPr/>
    </dgm:pt>
    <dgm:pt modelId="{DEDB5423-3F06-4994-A4A2-34CAFCE17CDA}" type="pres">
      <dgm:prSet presAssocID="{1EDEF026-3B14-4940-A7F7-BA08034711BB}" presName="textRect" presStyleLbl="revTx" presStyleIdx="2" presStyleCnt="3">
        <dgm:presLayoutVars>
          <dgm:chMax val="1"/>
          <dgm:chPref val="1"/>
        </dgm:presLayoutVars>
      </dgm:prSet>
      <dgm:spPr/>
    </dgm:pt>
  </dgm:ptLst>
  <dgm:cxnLst>
    <dgm:cxn modelId="{B9B12A01-9368-2C48-80FE-60A58AF1C52F}" type="presOf" srcId="{1EDEF026-3B14-4940-A7F7-BA08034711BB}" destId="{DEDB5423-3F06-4994-A4A2-34CAFCE17CDA}" srcOrd="0" destOrd="0" presId="urn:microsoft.com/office/officeart/2018/2/layout/IconLabelList"/>
    <dgm:cxn modelId="{FB1FA404-0636-4C53-8856-59C43C82C6F4}" srcId="{1115AA29-A518-4A35-9260-967CA4949B48}" destId="{1EDEF026-3B14-4940-A7F7-BA08034711BB}" srcOrd="2" destOrd="0" parTransId="{E5AC11B5-FF4A-4049-B1C2-A335026AF4F0}" sibTransId="{5C2543E2-0950-4E05-968B-0383F104C0EA}"/>
    <dgm:cxn modelId="{421D67BC-D321-4D24-9191-BEA8A2230849}" srcId="{1115AA29-A518-4A35-9260-967CA4949B48}" destId="{92765A52-D55E-4B07-A865-2D6A2A9015A2}" srcOrd="0" destOrd="0" parTransId="{8BF0A0CF-37D6-436B-A2F0-A2EB29E305DB}" sibTransId="{B450AA33-56F6-47CD-B43F-ACB6783DF02D}"/>
    <dgm:cxn modelId="{00B2C9BC-9FBE-1040-9B03-018AAF96EB14}" type="presOf" srcId="{1115AA29-A518-4A35-9260-967CA4949B48}" destId="{EFF4113E-7862-4530-A8F5-F4ABD7E649EF}" srcOrd="0" destOrd="0" presId="urn:microsoft.com/office/officeart/2018/2/layout/IconLabelList"/>
    <dgm:cxn modelId="{A591FDF4-D97A-1D4A-A60F-9510F3928228}" type="presOf" srcId="{BBD8565B-A190-4B67-979B-2F3FF9DE942B}" destId="{86DD0FA0-24EE-4221-B8D9-04C4D5E9BB8F}" srcOrd="0" destOrd="0" presId="urn:microsoft.com/office/officeart/2018/2/layout/IconLabelList"/>
    <dgm:cxn modelId="{5FEB79F7-DD15-4634-BB64-9129D5E5554F}" srcId="{1115AA29-A518-4A35-9260-967CA4949B48}" destId="{BBD8565B-A190-4B67-979B-2F3FF9DE942B}" srcOrd="1" destOrd="0" parTransId="{EC3D717F-14D2-450B-994D-070954E174F1}" sibTransId="{9B4494CA-CBB0-4D5F-856F-3018663872D7}"/>
    <dgm:cxn modelId="{F11C0EF8-7409-A749-86AF-B6F3B1A34513}" type="presOf" srcId="{92765A52-D55E-4B07-A865-2D6A2A9015A2}" destId="{CC401ECF-7CBA-4D58-9E0F-E575682C8105}" srcOrd="0" destOrd="0" presId="urn:microsoft.com/office/officeart/2018/2/layout/IconLabelList"/>
    <dgm:cxn modelId="{F8D5DD82-D13B-124A-961A-7785917B2B64}" type="presParOf" srcId="{EFF4113E-7862-4530-A8F5-F4ABD7E649EF}" destId="{843FC955-13C8-4C79-857C-F36E301E69AC}" srcOrd="0" destOrd="0" presId="urn:microsoft.com/office/officeart/2018/2/layout/IconLabelList"/>
    <dgm:cxn modelId="{E7640382-12B5-3D4D-80CC-DD4E8FF62830}" type="presParOf" srcId="{843FC955-13C8-4C79-857C-F36E301E69AC}" destId="{4B1CB65D-FCCB-45A1-9E21-BEBEC95BE5A2}" srcOrd="0" destOrd="0" presId="urn:microsoft.com/office/officeart/2018/2/layout/IconLabelList"/>
    <dgm:cxn modelId="{EB29D226-A3F0-BF40-A918-7CC0D1DA706B}" type="presParOf" srcId="{843FC955-13C8-4C79-857C-F36E301E69AC}" destId="{205187B7-235A-4767-9B9C-5B63D28A8ED6}" srcOrd="1" destOrd="0" presId="urn:microsoft.com/office/officeart/2018/2/layout/IconLabelList"/>
    <dgm:cxn modelId="{F61AFA7E-207E-2143-80A4-8FD13633E18D}" type="presParOf" srcId="{843FC955-13C8-4C79-857C-F36E301E69AC}" destId="{CC401ECF-7CBA-4D58-9E0F-E575682C8105}" srcOrd="2" destOrd="0" presId="urn:microsoft.com/office/officeart/2018/2/layout/IconLabelList"/>
    <dgm:cxn modelId="{52E5F589-D65D-3842-8D5B-CF3C1D628C47}" type="presParOf" srcId="{EFF4113E-7862-4530-A8F5-F4ABD7E649EF}" destId="{8CCCEF7F-1FE4-4D00-8DF2-DAC9258B57A2}" srcOrd="1" destOrd="0" presId="urn:microsoft.com/office/officeart/2018/2/layout/IconLabelList"/>
    <dgm:cxn modelId="{4465BC23-B553-9B42-9AAC-515D495F7B17}" type="presParOf" srcId="{EFF4113E-7862-4530-A8F5-F4ABD7E649EF}" destId="{A5E87ED9-2B46-4B31-8887-4CCD4B05681A}" srcOrd="2" destOrd="0" presId="urn:microsoft.com/office/officeart/2018/2/layout/IconLabelList"/>
    <dgm:cxn modelId="{0D4722ED-609A-B942-B858-A0E7EEF7A29C}" type="presParOf" srcId="{A5E87ED9-2B46-4B31-8887-4CCD4B05681A}" destId="{8D5447A3-CC07-4F62-9A37-F44AD191F9CB}" srcOrd="0" destOrd="0" presId="urn:microsoft.com/office/officeart/2018/2/layout/IconLabelList"/>
    <dgm:cxn modelId="{1B4926F6-DAB0-E74C-932E-D706540E97AC}" type="presParOf" srcId="{A5E87ED9-2B46-4B31-8887-4CCD4B05681A}" destId="{6215E7BC-8258-455E-9EA5-8ECF06FDE9FE}" srcOrd="1" destOrd="0" presId="urn:microsoft.com/office/officeart/2018/2/layout/IconLabelList"/>
    <dgm:cxn modelId="{C5B86A30-FE93-744C-B6A9-B7AE81C215AB}" type="presParOf" srcId="{A5E87ED9-2B46-4B31-8887-4CCD4B05681A}" destId="{86DD0FA0-24EE-4221-B8D9-04C4D5E9BB8F}" srcOrd="2" destOrd="0" presId="urn:microsoft.com/office/officeart/2018/2/layout/IconLabelList"/>
    <dgm:cxn modelId="{CB2865D6-AF27-E649-B3CD-0C39D91EE2C9}" type="presParOf" srcId="{EFF4113E-7862-4530-A8F5-F4ABD7E649EF}" destId="{31C44315-3C52-456A-A4DF-A3FB561F917C}" srcOrd="3" destOrd="0" presId="urn:microsoft.com/office/officeart/2018/2/layout/IconLabelList"/>
    <dgm:cxn modelId="{C15CD52A-7A9B-F344-AC7A-3D731222530B}" type="presParOf" srcId="{EFF4113E-7862-4530-A8F5-F4ABD7E649EF}" destId="{A6E43D85-DCCD-4FE4-AE8D-D9D7CD263F2C}" srcOrd="4" destOrd="0" presId="urn:microsoft.com/office/officeart/2018/2/layout/IconLabelList"/>
    <dgm:cxn modelId="{5B453997-7A27-E94A-B6DF-C0F44999F059}" type="presParOf" srcId="{A6E43D85-DCCD-4FE4-AE8D-D9D7CD263F2C}" destId="{DAC8E6D6-57F2-4239-AA5B-76EA424E9E36}" srcOrd="0" destOrd="0" presId="urn:microsoft.com/office/officeart/2018/2/layout/IconLabelList"/>
    <dgm:cxn modelId="{A0283CC3-FE4D-0241-8485-DEF6ED6EB2DD}" type="presParOf" srcId="{A6E43D85-DCCD-4FE4-AE8D-D9D7CD263F2C}" destId="{8555E047-CF18-462E-B70C-34C91A50E880}" srcOrd="1" destOrd="0" presId="urn:microsoft.com/office/officeart/2018/2/layout/IconLabelList"/>
    <dgm:cxn modelId="{BFA12CF8-E82E-5244-9469-5C75D1698507}" type="presParOf" srcId="{A6E43D85-DCCD-4FE4-AE8D-D9D7CD263F2C}" destId="{DEDB5423-3F06-4994-A4A2-34CAFCE17CDA}"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B0F51A-1B29-4D6A-BB1B-D95F0C017F35}" type="doc">
      <dgm:prSet loTypeId="urn:microsoft.com/office/officeart/2005/8/layout/hierarchy1" loCatId="hierarchy" qsTypeId="urn:microsoft.com/office/officeart/2005/8/quickstyle/simple4" qsCatId="simple" csTypeId="urn:microsoft.com/office/officeart/2005/8/colors/accent2_2" csCatId="accent2"/>
      <dgm:spPr/>
      <dgm:t>
        <a:bodyPr/>
        <a:lstStyle/>
        <a:p>
          <a:endParaRPr lang="en-US"/>
        </a:p>
      </dgm:t>
    </dgm:pt>
    <dgm:pt modelId="{71814C80-3A31-4343-AD04-95ABF1E7B194}">
      <dgm:prSet/>
      <dgm:spPr/>
      <dgm:t>
        <a:bodyPr/>
        <a:lstStyle/>
        <a:p>
          <a:r>
            <a:rPr lang="en-US" dirty="0"/>
            <a:t>Initially, there were 534 duplicate entries, which were removed, leaving 54,966 unique entries.</a:t>
          </a:r>
        </a:p>
      </dgm:t>
    </dgm:pt>
    <dgm:pt modelId="{D8E31644-BD55-43E3-91F7-66273820E062}" type="parTrans" cxnId="{6A4CFEDF-AD10-48BD-AA96-1DBC392573EE}">
      <dgm:prSet/>
      <dgm:spPr/>
      <dgm:t>
        <a:bodyPr/>
        <a:lstStyle/>
        <a:p>
          <a:endParaRPr lang="en-US"/>
        </a:p>
      </dgm:t>
    </dgm:pt>
    <dgm:pt modelId="{E93742BA-7755-4FD6-8D77-B6D0BD03A040}" type="sibTrans" cxnId="{6A4CFEDF-AD10-48BD-AA96-1DBC392573EE}">
      <dgm:prSet/>
      <dgm:spPr/>
      <dgm:t>
        <a:bodyPr/>
        <a:lstStyle/>
        <a:p>
          <a:endParaRPr lang="en-US"/>
        </a:p>
      </dgm:t>
    </dgm:pt>
    <dgm:pt modelId="{ED283E55-3100-4304-8B27-550E6E8FB4BE}">
      <dgm:prSet/>
      <dgm:spPr/>
      <dgm:t>
        <a:bodyPr/>
        <a:lstStyle/>
        <a:p>
          <a:r>
            <a:rPr lang="en-US" dirty="0"/>
            <a:t>Data cleaning improved the quality and reliability of the dataset for further analysis.</a:t>
          </a:r>
        </a:p>
      </dgm:t>
    </dgm:pt>
    <dgm:pt modelId="{7FCA5355-FA9A-4654-919D-06ACC4008292}" type="parTrans" cxnId="{9830499D-8760-4396-8DB3-26C8284D59EE}">
      <dgm:prSet/>
      <dgm:spPr/>
      <dgm:t>
        <a:bodyPr/>
        <a:lstStyle/>
        <a:p>
          <a:endParaRPr lang="en-US"/>
        </a:p>
      </dgm:t>
    </dgm:pt>
    <dgm:pt modelId="{E985B73C-D4D4-4A35-B1F3-258F8422D792}" type="sibTrans" cxnId="{9830499D-8760-4396-8DB3-26C8284D59EE}">
      <dgm:prSet/>
      <dgm:spPr/>
      <dgm:t>
        <a:bodyPr/>
        <a:lstStyle/>
        <a:p>
          <a:endParaRPr lang="en-US"/>
        </a:p>
      </dgm:t>
    </dgm:pt>
    <dgm:pt modelId="{2BEDA148-0732-4933-BB62-4EA31B39FFEC}">
      <dgm:prSet/>
      <dgm:spPr/>
      <dgm:t>
        <a:bodyPr/>
        <a:lstStyle/>
        <a:p>
          <a:r>
            <a:rPr lang="en-US" dirty="0"/>
            <a:t>The dataset contained no missing values.</a:t>
          </a:r>
        </a:p>
      </dgm:t>
    </dgm:pt>
    <dgm:pt modelId="{C0CEA7D9-446D-4811-8E93-14E686EE4AFC}" type="sibTrans" cxnId="{8236430B-D19C-4E43-BC4F-6F385D645CC8}">
      <dgm:prSet/>
      <dgm:spPr/>
      <dgm:t>
        <a:bodyPr/>
        <a:lstStyle/>
        <a:p>
          <a:endParaRPr lang="en-US"/>
        </a:p>
      </dgm:t>
    </dgm:pt>
    <dgm:pt modelId="{66E3D082-A2BB-42D4-84FE-5BD41975FE36}" type="parTrans" cxnId="{8236430B-D19C-4E43-BC4F-6F385D645CC8}">
      <dgm:prSet/>
      <dgm:spPr/>
      <dgm:t>
        <a:bodyPr/>
        <a:lstStyle/>
        <a:p>
          <a:endParaRPr lang="en-US"/>
        </a:p>
      </dgm:t>
    </dgm:pt>
    <dgm:pt modelId="{551B868C-A65B-B448-8747-1C5D4ED92F5D}" type="pres">
      <dgm:prSet presAssocID="{9EB0F51A-1B29-4D6A-BB1B-D95F0C017F35}" presName="hierChild1" presStyleCnt="0">
        <dgm:presLayoutVars>
          <dgm:chPref val="1"/>
          <dgm:dir/>
          <dgm:animOne val="branch"/>
          <dgm:animLvl val="lvl"/>
          <dgm:resizeHandles/>
        </dgm:presLayoutVars>
      </dgm:prSet>
      <dgm:spPr/>
    </dgm:pt>
    <dgm:pt modelId="{F06D0AC9-C245-2142-AFB9-A17D90E39129}" type="pres">
      <dgm:prSet presAssocID="{2BEDA148-0732-4933-BB62-4EA31B39FFEC}" presName="hierRoot1" presStyleCnt="0"/>
      <dgm:spPr/>
    </dgm:pt>
    <dgm:pt modelId="{EF67B0A2-F174-D643-B531-A35EE8822CF8}" type="pres">
      <dgm:prSet presAssocID="{2BEDA148-0732-4933-BB62-4EA31B39FFEC}" presName="composite" presStyleCnt="0"/>
      <dgm:spPr/>
    </dgm:pt>
    <dgm:pt modelId="{CB0BF70C-5226-0C4B-AAEA-E7966DCCF693}" type="pres">
      <dgm:prSet presAssocID="{2BEDA148-0732-4933-BB62-4EA31B39FFEC}" presName="background" presStyleLbl="node0" presStyleIdx="0" presStyleCnt="3"/>
      <dgm:spPr/>
    </dgm:pt>
    <dgm:pt modelId="{C6DF40D2-6BE4-3045-9C6D-8AC63EA66C9C}" type="pres">
      <dgm:prSet presAssocID="{2BEDA148-0732-4933-BB62-4EA31B39FFEC}" presName="text" presStyleLbl="fgAcc0" presStyleIdx="0" presStyleCnt="3">
        <dgm:presLayoutVars>
          <dgm:chPref val="3"/>
        </dgm:presLayoutVars>
      </dgm:prSet>
      <dgm:spPr/>
    </dgm:pt>
    <dgm:pt modelId="{37A0A625-EB53-A946-93F7-07B540167262}" type="pres">
      <dgm:prSet presAssocID="{2BEDA148-0732-4933-BB62-4EA31B39FFEC}" presName="hierChild2" presStyleCnt="0"/>
      <dgm:spPr/>
    </dgm:pt>
    <dgm:pt modelId="{8DAF7DED-32C8-7047-84B4-D86601A4D9BF}" type="pres">
      <dgm:prSet presAssocID="{71814C80-3A31-4343-AD04-95ABF1E7B194}" presName="hierRoot1" presStyleCnt="0"/>
      <dgm:spPr/>
    </dgm:pt>
    <dgm:pt modelId="{B64D9976-1060-D045-A88D-F569459C58EB}" type="pres">
      <dgm:prSet presAssocID="{71814C80-3A31-4343-AD04-95ABF1E7B194}" presName="composite" presStyleCnt="0"/>
      <dgm:spPr/>
    </dgm:pt>
    <dgm:pt modelId="{0C72816F-CB60-134C-AA50-6778D9B162C0}" type="pres">
      <dgm:prSet presAssocID="{71814C80-3A31-4343-AD04-95ABF1E7B194}" presName="background" presStyleLbl="node0" presStyleIdx="1" presStyleCnt="3"/>
      <dgm:spPr/>
    </dgm:pt>
    <dgm:pt modelId="{29DF76EC-ED7E-E648-8BD7-C975A0DAB9F6}" type="pres">
      <dgm:prSet presAssocID="{71814C80-3A31-4343-AD04-95ABF1E7B194}" presName="text" presStyleLbl="fgAcc0" presStyleIdx="1" presStyleCnt="3">
        <dgm:presLayoutVars>
          <dgm:chPref val="3"/>
        </dgm:presLayoutVars>
      </dgm:prSet>
      <dgm:spPr/>
    </dgm:pt>
    <dgm:pt modelId="{1FC62C35-71D4-E442-9247-B06A1AAD2E19}" type="pres">
      <dgm:prSet presAssocID="{71814C80-3A31-4343-AD04-95ABF1E7B194}" presName="hierChild2" presStyleCnt="0"/>
      <dgm:spPr/>
    </dgm:pt>
    <dgm:pt modelId="{D98AC52B-8CAB-8645-AC1B-1948F7BEE19A}" type="pres">
      <dgm:prSet presAssocID="{ED283E55-3100-4304-8B27-550E6E8FB4BE}" presName="hierRoot1" presStyleCnt="0"/>
      <dgm:spPr/>
    </dgm:pt>
    <dgm:pt modelId="{866E5061-52CC-D245-9748-ACB47C136A5D}" type="pres">
      <dgm:prSet presAssocID="{ED283E55-3100-4304-8B27-550E6E8FB4BE}" presName="composite" presStyleCnt="0"/>
      <dgm:spPr/>
    </dgm:pt>
    <dgm:pt modelId="{8D12373E-7EF4-4445-8A00-A5FE55DBC305}" type="pres">
      <dgm:prSet presAssocID="{ED283E55-3100-4304-8B27-550E6E8FB4BE}" presName="background" presStyleLbl="node0" presStyleIdx="2" presStyleCnt="3"/>
      <dgm:spPr/>
    </dgm:pt>
    <dgm:pt modelId="{2531035B-42F3-AD42-A8A7-683A97115E60}" type="pres">
      <dgm:prSet presAssocID="{ED283E55-3100-4304-8B27-550E6E8FB4BE}" presName="text" presStyleLbl="fgAcc0" presStyleIdx="2" presStyleCnt="3">
        <dgm:presLayoutVars>
          <dgm:chPref val="3"/>
        </dgm:presLayoutVars>
      </dgm:prSet>
      <dgm:spPr/>
    </dgm:pt>
    <dgm:pt modelId="{7C4965F3-57CB-AA48-B689-CC901E11CC0A}" type="pres">
      <dgm:prSet presAssocID="{ED283E55-3100-4304-8B27-550E6E8FB4BE}" presName="hierChild2" presStyleCnt="0"/>
      <dgm:spPr/>
    </dgm:pt>
  </dgm:ptLst>
  <dgm:cxnLst>
    <dgm:cxn modelId="{8236430B-D19C-4E43-BC4F-6F385D645CC8}" srcId="{9EB0F51A-1B29-4D6A-BB1B-D95F0C017F35}" destId="{2BEDA148-0732-4933-BB62-4EA31B39FFEC}" srcOrd="0" destOrd="0" parTransId="{66E3D082-A2BB-42D4-84FE-5BD41975FE36}" sibTransId="{C0CEA7D9-446D-4811-8E93-14E686EE4AFC}"/>
    <dgm:cxn modelId="{0C83642E-0E86-0940-A54C-B4C8CC9391BF}" type="presOf" srcId="{ED283E55-3100-4304-8B27-550E6E8FB4BE}" destId="{2531035B-42F3-AD42-A8A7-683A97115E60}" srcOrd="0" destOrd="0" presId="urn:microsoft.com/office/officeart/2005/8/layout/hierarchy1"/>
    <dgm:cxn modelId="{A88A9A5B-FB96-AF4F-A426-60896774ACF5}" type="presOf" srcId="{9EB0F51A-1B29-4D6A-BB1B-D95F0C017F35}" destId="{551B868C-A65B-B448-8747-1C5D4ED92F5D}" srcOrd="0" destOrd="0" presId="urn:microsoft.com/office/officeart/2005/8/layout/hierarchy1"/>
    <dgm:cxn modelId="{C25BA097-D621-4141-8916-AA3DDBCE908F}" type="presOf" srcId="{2BEDA148-0732-4933-BB62-4EA31B39FFEC}" destId="{C6DF40D2-6BE4-3045-9C6D-8AC63EA66C9C}" srcOrd="0" destOrd="0" presId="urn:microsoft.com/office/officeart/2005/8/layout/hierarchy1"/>
    <dgm:cxn modelId="{9830499D-8760-4396-8DB3-26C8284D59EE}" srcId="{9EB0F51A-1B29-4D6A-BB1B-D95F0C017F35}" destId="{ED283E55-3100-4304-8B27-550E6E8FB4BE}" srcOrd="2" destOrd="0" parTransId="{7FCA5355-FA9A-4654-919D-06ACC4008292}" sibTransId="{E985B73C-D4D4-4A35-B1F3-258F8422D792}"/>
    <dgm:cxn modelId="{6A4CFEDF-AD10-48BD-AA96-1DBC392573EE}" srcId="{9EB0F51A-1B29-4D6A-BB1B-D95F0C017F35}" destId="{71814C80-3A31-4343-AD04-95ABF1E7B194}" srcOrd="1" destOrd="0" parTransId="{D8E31644-BD55-43E3-91F7-66273820E062}" sibTransId="{E93742BA-7755-4FD6-8D77-B6D0BD03A040}"/>
    <dgm:cxn modelId="{65E5C8E1-5FC5-0145-8FEF-FD8D460FE7B8}" type="presOf" srcId="{71814C80-3A31-4343-AD04-95ABF1E7B194}" destId="{29DF76EC-ED7E-E648-8BD7-C975A0DAB9F6}" srcOrd="0" destOrd="0" presId="urn:microsoft.com/office/officeart/2005/8/layout/hierarchy1"/>
    <dgm:cxn modelId="{81915C0D-13F9-7843-8721-FFBCC51E70D8}" type="presParOf" srcId="{551B868C-A65B-B448-8747-1C5D4ED92F5D}" destId="{F06D0AC9-C245-2142-AFB9-A17D90E39129}" srcOrd="0" destOrd="0" presId="urn:microsoft.com/office/officeart/2005/8/layout/hierarchy1"/>
    <dgm:cxn modelId="{5CB6114B-3709-A54A-B78B-B1CAE59A758B}" type="presParOf" srcId="{F06D0AC9-C245-2142-AFB9-A17D90E39129}" destId="{EF67B0A2-F174-D643-B531-A35EE8822CF8}" srcOrd="0" destOrd="0" presId="urn:microsoft.com/office/officeart/2005/8/layout/hierarchy1"/>
    <dgm:cxn modelId="{4D613561-BFB0-8646-99C1-93A9BB6FF7F4}" type="presParOf" srcId="{EF67B0A2-F174-D643-B531-A35EE8822CF8}" destId="{CB0BF70C-5226-0C4B-AAEA-E7966DCCF693}" srcOrd="0" destOrd="0" presId="urn:microsoft.com/office/officeart/2005/8/layout/hierarchy1"/>
    <dgm:cxn modelId="{B6645FC2-65FE-4642-A2A7-4D443932A31D}" type="presParOf" srcId="{EF67B0A2-F174-D643-B531-A35EE8822CF8}" destId="{C6DF40D2-6BE4-3045-9C6D-8AC63EA66C9C}" srcOrd="1" destOrd="0" presId="urn:microsoft.com/office/officeart/2005/8/layout/hierarchy1"/>
    <dgm:cxn modelId="{37526D93-37B7-7841-B450-DBE28A95BDEB}" type="presParOf" srcId="{F06D0AC9-C245-2142-AFB9-A17D90E39129}" destId="{37A0A625-EB53-A946-93F7-07B540167262}" srcOrd="1" destOrd="0" presId="urn:microsoft.com/office/officeart/2005/8/layout/hierarchy1"/>
    <dgm:cxn modelId="{CBE3A861-34DD-5A4F-8431-EE1E66333D7D}" type="presParOf" srcId="{551B868C-A65B-B448-8747-1C5D4ED92F5D}" destId="{8DAF7DED-32C8-7047-84B4-D86601A4D9BF}" srcOrd="1" destOrd="0" presId="urn:microsoft.com/office/officeart/2005/8/layout/hierarchy1"/>
    <dgm:cxn modelId="{951DB330-90B5-E340-86D7-37067B49E12A}" type="presParOf" srcId="{8DAF7DED-32C8-7047-84B4-D86601A4D9BF}" destId="{B64D9976-1060-D045-A88D-F569459C58EB}" srcOrd="0" destOrd="0" presId="urn:microsoft.com/office/officeart/2005/8/layout/hierarchy1"/>
    <dgm:cxn modelId="{A393FF81-0152-FF48-AE26-D019239BD676}" type="presParOf" srcId="{B64D9976-1060-D045-A88D-F569459C58EB}" destId="{0C72816F-CB60-134C-AA50-6778D9B162C0}" srcOrd="0" destOrd="0" presId="urn:microsoft.com/office/officeart/2005/8/layout/hierarchy1"/>
    <dgm:cxn modelId="{E7B6144D-32A7-7440-8A42-32BEA7C3EBC7}" type="presParOf" srcId="{B64D9976-1060-D045-A88D-F569459C58EB}" destId="{29DF76EC-ED7E-E648-8BD7-C975A0DAB9F6}" srcOrd="1" destOrd="0" presId="urn:microsoft.com/office/officeart/2005/8/layout/hierarchy1"/>
    <dgm:cxn modelId="{09CB2D10-81DD-7342-9363-99D5ADFE4235}" type="presParOf" srcId="{8DAF7DED-32C8-7047-84B4-D86601A4D9BF}" destId="{1FC62C35-71D4-E442-9247-B06A1AAD2E19}" srcOrd="1" destOrd="0" presId="urn:microsoft.com/office/officeart/2005/8/layout/hierarchy1"/>
    <dgm:cxn modelId="{1A55B4AF-6CC7-414B-AF89-4D70F2364E6E}" type="presParOf" srcId="{551B868C-A65B-B448-8747-1C5D4ED92F5D}" destId="{D98AC52B-8CAB-8645-AC1B-1948F7BEE19A}" srcOrd="2" destOrd="0" presId="urn:microsoft.com/office/officeart/2005/8/layout/hierarchy1"/>
    <dgm:cxn modelId="{20F7D76D-2C5B-5447-99B3-36BA52E802A8}" type="presParOf" srcId="{D98AC52B-8CAB-8645-AC1B-1948F7BEE19A}" destId="{866E5061-52CC-D245-9748-ACB47C136A5D}" srcOrd="0" destOrd="0" presId="urn:microsoft.com/office/officeart/2005/8/layout/hierarchy1"/>
    <dgm:cxn modelId="{884F1EDD-4FA9-6047-9F51-40CA8BAB9394}" type="presParOf" srcId="{866E5061-52CC-D245-9748-ACB47C136A5D}" destId="{8D12373E-7EF4-4445-8A00-A5FE55DBC305}" srcOrd="0" destOrd="0" presId="urn:microsoft.com/office/officeart/2005/8/layout/hierarchy1"/>
    <dgm:cxn modelId="{CDDEFDB1-9223-1449-8E95-7E86B988A320}" type="presParOf" srcId="{866E5061-52CC-D245-9748-ACB47C136A5D}" destId="{2531035B-42F3-AD42-A8A7-683A97115E60}" srcOrd="1" destOrd="0" presId="urn:microsoft.com/office/officeart/2005/8/layout/hierarchy1"/>
    <dgm:cxn modelId="{BA755479-C67E-FC40-A978-71C9CFED0CA3}" type="presParOf" srcId="{D98AC52B-8CAB-8645-AC1B-1948F7BEE19A}" destId="{7C4965F3-57CB-AA48-B689-CC901E11CC0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793EF4-98B1-474B-AA1B-9FDB5E4E5BF9}">
      <dsp:nvSpPr>
        <dsp:cNvPr id="0" name=""/>
        <dsp:cNvSpPr/>
      </dsp:nvSpPr>
      <dsp:spPr>
        <a:xfrm>
          <a:off x="1020487" y="303604"/>
          <a:ext cx="1098562" cy="109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3E3E3D-56E4-430B-B25A-0B8B36778AB0}">
      <dsp:nvSpPr>
        <dsp:cNvPr id="0" name=""/>
        <dsp:cNvSpPr/>
      </dsp:nvSpPr>
      <dsp:spPr>
        <a:xfrm>
          <a:off x="393" y="1563216"/>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Project Title: </a:t>
          </a:r>
        </a:p>
      </dsp:txBody>
      <dsp:txXfrm>
        <a:off x="393" y="1563216"/>
        <a:ext cx="3138750" cy="470812"/>
      </dsp:txXfrm>
    </dsp:sp>
    <dsp:sp modelId="{DA611CF9-E4EC-4706-B206-F8EC32114D9D}">
      <dsp:nvSpPr>
        <dsp:cNvPr id="0" name=""/>
        <dsp:cNvSpPr/>
      </dsp:nvSpPr>
      <dsp:spPr>
        <a:xfrm>
          <a:off x="393" y="2108935"/>
          <a:ext cx="3138750" cy="1940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Analyzing the Impact of Medical Conditions Across Regions Using Research and Development Data</a:t>
          </a:r>
        </a:p>
      </dsp:txBody>
      <dsp:txXfrm>
        <a:off x="393" y="2108935"/>
        <a:ext cx="3138750" cy="1940003"/>
      </dsp:txXfrm>
    </dsp:sp>
    <dsp:sp modelId="{B0E4F8B0-DD41-4A78-AB9E-F9A290B4EB89}">
      <dsp:nvSpPr>
        <dsp:cNvPr id="0" name=""/>
        <dsp:cNvSpPr/>
      </dsp:nvSpPr>
      <dsp:spPr>
        <a:xfrm>
          <a:off x="4708518" y="303604"/>
          <a:ext cx="1098562" cy="109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E34205C-2169-4428-82C9-DD5F3637864B}">
      <dsp:nvSpPr>
        <dsp:cNvPr id="0" name=""/>
        <dsp:cNvSpPr/>
      </dsp:nvSpPr>
      <dsp:spPr>
        <a:xfrm>
          <a:off x="3688425" y="1563216"/>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Description: </a:t>
          </a:r>
        </a:p>
      </dsp:txBody>
      <dsp:txXfrm>
        <a:off x="3688425" y="1563216"/>
        <a:ext cx="3138750" cy="470812"/>
      </dsp:txXfrm>
    </dsp:sp>
    <dsp:sp modelId="{56D0E454-388A-4363-9FCD-FF52C162E7B2}">
      <dsp:nvSpPr>
        <dsp:cNvPr id="0" name=""/>
        <dsp:cNvSpPr/>
      </dsp:nvSpPr>
      <dsp:spPr>
        <a:xfrm>
          <a:off x="3688425" y="2108935"/>
          <a:ext cx="3138750" cy="1940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Overview of the project's aim to analyze the impact of medical conditions using comprehensive data.</a:t>
          </a:r>
        </a:p>
      </dsp:txBody>
      <dsp:txXfrm>
        <a:off x="3688425" y="2108935"/>
        <a:ext cx="3138750" cy="1940003"/>
      </dsp:txXfrm>
    </dsp:sp>
    <dsp:sp modelId="{87F21137-C15C-4915-8C27-8C4150B54D8B}">
      <dsp:nvSpPr>
        <dsp:cNvPr id="0" name=""/>
        <dsp:cNvSpPr/>
      </dsp:nvSpPr>
      <dsp:spPr>
        <a:xfrm>
          <a:off x="8396550" y="303604"/>
          <a:ext cx="1098562" cy="1098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7342614-B636-46B9-8DC1-038CD6E71358}">
      <dsp:nvSpPr>
        <dsp:cNvPr id="0" name=""/>
        <dsp:cNvSpPr/>
      </dsp:nvSpPr>
      <dsp:spPr>
        <a:xfrm>
          <a:off x="7376456" y="1563216"/>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Objectives:</a:t>
          </a:r>
        </a:p>
      </dsp:txBody>
      <dsp:txXfrm>
        <a:off x="7376456" y="1563216"/>
        <a:ext cx="3138750" cy="470812"/>
      </dsp:txXfrm>
    </dsp:sp>
    <dsp:sp modelId="{2D425E12-A8CF-4B1E-9C79-32B191F550AA}">
      <dsp:nvSpPr>
        <dsp:cNvPr id="0" name=""/>
        <dsp:cNvSpPr/>
      </dsp:nvSpPr>
      <dsp:spPr>
        <a:xfrm>
          <a:off x="7376456" y="2108935"/>
          <a:ext cx="3138750" cy="1940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1. Evaluate Incidence and Management.</a:t>
          </a:r>
        </a:p>
        <a:p>
          <a:pPr marL="0" lvl="0" indent="0" algn="ctr" defTabSz="755650">
            <a:lnSpc>
              <a:spcPct val="90000"/>
            </a:lnSpc>
            <a:spcBef>
              <a:spcPct val="0"/>
            </a:spcBef>
            <a:spcAft>
              <a:spcPct val="35000"/>
            </a:spcAft>
            <a:buNone/>
          </a:pPr>
          <a:r>
            <a:rPr lang="en-US" sz="1700" kern="1200"/>
            <a:t>2. Analyze Healthcare System Strain.</a:t>
          </a:r>
        </a:p>
        <a:p>
          <a:pPr marL="0" lvl="0" indent="0" algn="ctr" defTabSz="755650">
            <a:lnSpc>
              <a:spcPct val="90000"/>
            </a:lnSpc>
            <a:spcBef>
              <a:spcPct val="0"/>
            </a:spcBef>
            <a:spcAft>
              <a:spcPct val="35000"/>
            </a:spcAft>
            <a:buNone/>
          </a:pPr>
          <a:r>
            <a:rPr lang="en-US" sz="1700" kern="1200"/>
            <a:t>3. Identify Correlations.</a:t>
          </a:r>
        </a:p>
        <a:p>
          <a:pPr marL="0" lvl="0" indent="0" algn="ctr" defTabSz="755650">
            <a:lnSpc>
              <a:spcPct val="90000"/>
            </a:lnSpc>
            <a:spcBef>
              <a:spcPct val="0"/>
            </a:spcBef>
            <a:spcAft>
              <a:spcPct val="35000"/>
            </a:spcAft>
            <a:buNone/>
          </a:pPr>
          <a:r>
            <a:rPr lang="en-US" sz="1700" kern="1200"/>
            <a:t>4. Provide Data-Driven Recommendations.</a:t>
          </a:r>
        </a:p>
      </dsp:txBody>
      <dsp:txXfrm>
        <a:off x="7376456" y="2108935"/>
        <a:ext cx="3138750" cy="1940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1CB65D-FCCB-45A1-9E21-BEBEC95BE5A2}">
      <dsp:nvSpPr>
        <dsp:cNvPr id="0" name=""/>
        <dsp:cNvSpPr/>
      </dsp:nvSpPr>
      <dsp:spPr>
        <a:xfrm>
          <a:off x="1212569" y="987197"/>
          <a:ext cx="1300252" cy="13002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401ECF-7CBA-4D58-9E0F-E575682C8105}">
      <dsp:nvSpPr>
        <dsp:cNvPr id="0" name=""/>
        <dsp:cNvSpPr/>
      </dsp:nvSpPr>
      <dsp:spPr>
        <a:xfrm>
          <a:off x="417971"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Variability in medical conditions across regions.</a:t>
          </a:r>
        </a:p>
      </dsp:txBody>
      <dsp:txXfrm>
        <a:off x="417971" y="2644140"/>
        <a:ext cx="2889450" cy="720000"/>
      </dsp:txXfrm>
    </dsp:sp>
    <dsp:sp modelId="{8D5447A3-CC07-4F62-9A37-F44AD191F9CB}">
      <dsp:nvSpPr>
        <dsp:cNvPr id="0" name=""/>
        <dsp:cNvSpPr/>
      </dsp:nvSpPr>
      <dsp:spPr>
        <a:xfrm>
          <a:off x="4607673" y="987197"/>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DD0FA0-24EE-4221-B8D9-04C4D5E9BB8F}">
      <dsp:nvSpPr>
        <dsp:cNvPr id="0" name=""/>
        <dsp:cNvSpPr/>
      </dsp:nvSpPr>
      <dsp:spPr>
        <a:xfrm>
          <a:off x="3813074"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Impact on healthcare resources and delivery.</a:t>
          </a:r>
        </a:p>
      </dsp:txBody>
      <dsp:txXfrm>
        <a:off x="3813074" y="2644140"/>
        <a:ext cx="2889450" cy="720000"/>
      </dsp:txXfrm>
    </dsp:sp>
    <dsp:sp modelId="{DAC8E6D6-57F2-4239-AA5B-76EA424E9E36}">
      <dsp:nvSpPr>
        <dsp:cNvPr id="0" name=""/>
        <dsp:cNvSpPr/>
      </dsp:nvSpPr>
      <dsp:spPr>
        <a:xfrm>
          <a:off x="8002777" y="987197"/>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DB5423-3F06-4994-A4A2-34CAFCE17CDA}">
      <dsp:nvSpPr>
        <dsp:cNvPr id="0" name=""/>
        <dsp:cNvSpPr/>
      </dsp:nvSpPr>
      <dsp:spPr>
        <a:xfrm>
          <a:off x="7208178"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lang="en-US" sz="2000" kern="1200"/>
            <a:t>Need for data-driven policy recommendations.</a:t>
          </a:r>
        </a:p>
      </dsp:txBody>
      <dsp:txXfrm>
        <a:off x="7208178" y="2644140"/>
        <a:ext cx="288945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0BF70C-5226-0C4B-AAEA-E7966DCCF693}">
      <dsp:nvSpPr>
        <dsp:cNvPr id="0" name=""/>
        <dsp:cNvSpPr/>
      </dsp:nvSpPr>
      <dsp:spPr>
        <a:xfrm>
          <a:off x="0" y="13514"/>
          <a:ext cx="1939099" cy="1231328"/>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6DF40D2-6BE4-3045-9C6D-8AC63EA66C9C}">
      <dsp:nvSpPr>
        <dsp:cNvPr id="0" name=""/>
        <dsp:cNvSpPr/>
      </dsp:nvSpPr>
      <dsp:spPr>
        <a:xfrm>
          <a:off x="215455" y="218197"/>
          <a:ext cx="1939099" cy="1231328"/>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The dataset contained no missing values.</a:t>
          </a:r>
        </a:p>
      </dsp:txBody>
      <dsp:txXfrm>
        <a:off x="251519" y="254261"/>
        <a:ext cx="1866971" cy="1159200"/>
      </dsp:txXfrm>
    </dsp:sp>
    <dsp:sp modelId="{0C72816F-CB60-134C-AA50-6778D9B162C0}">
      <dsp:nvSpPr>
        <dsp:cNvPr id="0" name=""/>
        <dsp:cNvSpPr/>
      </dsp:nvSpPr>
      <dsp:spPr>
        <a:xfrm>
          <a:off x="2370010" y="13514"/>
          <a:ext cx="1939099" cy="1231328"/>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29DF76EC-ED7E-E648-8BD7-C975A0DAB9F6}">
      <dsp:nvSpPr>
        <dsp:cNvPr id="0" name=""/>
        <dsp:cNvSpPr/>
      </dsp:nvSpPr>
      <dsp:spPr>
        <a:xfrm>
          <a:off x="2585466" y="218197"/>
          <a:ext cx="1939099" cy="1231328"/>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Initially, there were 534 duplicate entries, which were removed, leaving 54,966 unique entries.</a:t>
          </a:r>
        </a:p>
      </dsp:txBody>
      <dsp:txXfrm>
        <a:off x="2621530" y="254261"/>
        <a:ext cx="1866971" cy="1159200"/>
      </dsp:txXfrm>
    </dsp:sp>
    <dsp:sp modelId="{8D12373E-7EF4-4445-8A00-A5FE55DBC305}">
      <dsp:nvSpPr>
        <dsp:cNvPr id="0" name=""/>
        <dsp:cNvSpPr/>
      </dsp:nvSpPr>
      <dsp:spPr>
        <a:xfrm>
          <a:off x="4740020" y="13514"/>
          <a:ext cx="1939099" cy="1231328"/>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2531035B-42F3-AD42-A8A7-683A97115E60}">
      <dsp:nvSpPr>
        <dsp:cNvPr id="0" name=""/>
        <dsp:cNvSpPr/>
      </dsp:nvSpPr>
      <dsp:spPr>
        <a:xfrm>
          <a:off x="4955476" y="218197"/>
          <a:ext cx="1939099" cy="1231328"/>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Data cleaning improved the quality and reliability of the dataset for further analysis.</a:t>
          </a:r>
        </a:p>
      </dsp:txBody>
      <dsp:txXfrm>
        <a:off x="4991540" y="254261"/>
        <a:ext cx="1866971" cy="115920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sv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2F1138-8202-D14F-AD4B-7E737CD6EDE2}" type="datetimeFigureOut">
              <a:rPr lang="en-US" smtClean="0"/>
              <a:t>7/15/24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57E330-1E1A-B642-8DA6-A7E88A5E864F}" type="slidenum">
              <a:rPr lang="en-US" smtClean="0"/>
              <a:t>‹#›</a:t>
            </a:fld>
            <a:endParaRPr lang="en-US"/>
          </a:p>
        </p:txBody>
      </p:sp>
    </p:spTree>
    <p:extLst>
      <p:ext uri="{BB962C8B-B14F-4D97-AF65-F5344CB8AC3E}">
        <p14:creationId xmlns:p14="http://schemas.microsoft.com/office/powerpoint/2010/main" val="2776553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Hello everyone, my name is Geetha Janapareddi pursuing </a:t>
            </a:r>
            <a:r>
              <a:rPr lang="en-US" sz="1200" i="1" dirty="0"/>
              <a:t>Masters in Business Analytics with Data Science Specialization</a:t>
            </a:r>
            <a:r>
              <a:rPr lang="en-US" dirty="0"/>
              <a:t>, and I am here to present my capstone project titled 'Impact of Medical Conditions Across USA.' This project aims to analyze how various medical conditions affect different regions, leveraging advanced business analytics techniques. Let's dive into the details.</a:t>
            </a:r>
          </a:p>
        </p:txBody>
      </p:sp>
      <p:sp>
        <p:nvSpPr>
          <p:cNvPr id="4" name="Slide Number Placeholder 3"/>
          <p:cNvSpPr>
            <a:spLocks noGrp="1"/>
          </p:cNvSpPr>
          <p:nvPr>
            <p:ph type="sldNum" sz="quarter" idx="5"/>
          </p:nvPr>
        </p:nvSpPr>
        <p:spPr/>
        <p:txBody>
          <a:bodyPr/>
          <a:lstStyle/>
          <a:p>
            <a:fld id="{0C57E330-1E1A-B642-8DA6-A7E88A5E864F}" type="slidenum">
              <a:rPr lang="en-US" smtClean="0"/>
              <a:t>1</a:t>
            </a:fld>
            <a:endParaRPr lang="en-US"/>
          </a:p>
        </p:txBody>
      </p:sp>
    </p:spTree>
    <p:extLst>
      <p:ext uri="{BB962C8B-B14F-4D97-AF65-F5344CB8AC3E}">
        <p14:creationId xmlns:p14="http://schemas.microsoft.com/office/powerpoint/2010/main" val="13979335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features a pair plot, a powerful tool for visualizing the relationships between multiple variables.</a:t>
            </a:r>
          </a:p>
          <a:p>
            <a:r>
              <a:rPr lang="en-US" dirty="0"/>
              <a:t>The diagonal plots show the distribution of each variable using KDE plots. For instance, the age distribution plot shows how ages are spread across the dataset.</a:t>
            </a:r>
          </a:p>
          <a:p>
            <a:r>
              <a:rPr lang="en-US" dirty="0"/>
              <a:t>The off-diagonal plots are scatter plots that illustrate relationships between pairs of variables. For example, we can see how age correlates with billing amount, or how different medical conditions are distributed across genders.</a:t>
            </a:r>
          </a:p>
          <a:p>
            <a:r>
              <a:rPr lang="en-US" dirty="0"/>
              <a:t>By examining these plots, I can identify potential correlations and patterns that warrant further investigation.</a:t>
            </a:r>
          </a:p>
        </p:txBody>
      </p:sp>
      <p:sp>
        <p:nvSpPr>
          <p:cNvPr id="4" name="Slide Number Placeholder 3"/>
          <p:cNvSpPr>
            <a:spLocks noGrp="1"/>
          </p:cNvSpPr>
          <p:nvPr>
            <p:ph type="sldNum" sz="quarter" idx="5"/>
          </p:nvPr>
        </p:nvSpPr>
        <p:spPr/>
        <p:txBody>
          <a:bodyPr/>
          <a:lstStyle/>
          <a:p>
            <a:fld id="{0C57E330-1E1A-B642-8DA6-A7E88A5E864F}" type="slidenum">
              <a:rPr lang="en-US" smtClean="0"/>
              <a:t>10</a:t>
            </a:fld>
            <a:endParaRPr lang="en-US"/>
          </a:p>
        </p:txBody>
      </p:sp>
    </p:spTree>
    <p:extLst>
      <p:ext uri="{BB962C8B-B14F-4D97-AF65-F5344CB8AC3E}">
        <p14:creationId xmlns:p14="http://schemas.microsoft.com/office/powerpoint/2010/main" val="3497267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my analysis provided valuable insights into patient demographics, medical conditions, and medication usage. I observed significant trends in billing amounts and admission types, which have important implications for healthcare delivery.</a:t>
            </a:r>
          </a:p>
          <a:p>
            <a:r>
              <a:rPr lang="en-US" dirty="0"/>
              <a:t>Based on these findings, I can make data-driven recommendations for healthcare policy improvements and resource optimization. For example, targeting resource allocation to regions with higher chronic condition prevalence or optimizing medication distribution based on usage patterns. These recommendations aim to improve overall healthcare outcomes and efficiency.</a:t>
            </a:r>
          </a:p>
        </p:txBody>
      </p:sp>
      <p:sp>
        <p:nvSpPr>
          <p:cNvPr id="4" name="Slide Number Placeholder 3"/>
          <p:cNvSpPr>
            <a:spLocks noGrp="1"/>
          </p:cNvSpPr>
          <p:nvPr>
            <p:ph type="sldNum" sz="quarter" idx="5"/>
          </p:nvPr>
        </p:nvSpPr>
        <p:spPr/>
        <p:txBody>
          <a:bodyPr/>
          <a:lstStyle/>
          <a:p>
            <a:fld id="{0C57E330-1E1A-B642-8DA6-A7E88A5E864F}" type="slidenum">
              <a:rPr lang="en-US" smtClean="0"/>
              <a:t>11</a:t>
            </a:fld>
            <a:endParaRPr lang="en-US"/>
          </a:p>
        </p:txBody>
      </p:sp>
    </p:spTree>
    <p:extLst>
      <p:ext uri="{BB962C8B-B14F-4D97-AF65-F5344CB8AC3E}">
        <p14:creationId xmlns:p14="http://schemas.microsoft.com/office/powerpoint/2010/main" val="42935552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ahead, there are several areas for future research:</a:t>
            </a:r>
          </a:p>
          <a:p>
            <a:r>
              <a:rPr lang="en-US" dirty="0"/>
              <a:t>I can conduct a deeper analysis of specific medical conditions to understand their impact in greater detail.</a:t>
            </a:r>
          </a:p>
          <a:p>
            <a:r>
              <a:rPr lang="en-US" dirty="0"/>
              <a:t>Comparing healthcare outcomes and resource utilization across different regions will provide a clearer picture of regional disparities.</a:t>
            </a:r>
          </a:p>
          <a:p>
            <a:r>
              <a:rPr lang="en-US" dirty="0"/>
              <a:t>Integrating additional datasets, such as socioeconomic or environmental data, will enable a more comprehensive analysis.</a:t>
            </a:r>
          </a:p>
          <a:p>
            <a:r>
              <a:rPr lang="en-US" dirty="0"/>
              <a:t>Continuous monitoring and policy adjustments based on real-time data can help maintain optimal healthcare delivery and address emerging health issues promptly.</a:t>
            </a:r>
          </a:p>
        </p:txBody>
      </p:sp>
      <p:sp>
        <p:nvSpPr>
          <p:cNvPr id="4" name="Slide Number Placeholder 3"/>
          <p:cNvSpPr>
            <a:spLocks noGrp="1"/>
          </p:cNvSpPr>
          <p:nvPr>
            <p:ph type="sldNum" sz="quarter" idx="5"/>
          </p:nvPr>
        </p:nvSpPr>
        <p:spPr/>
        <p:txBody>
          <a:bodyPr/>
          <a:lstStyle/>
          <a:p>
            <a:fld id="{0C57E330-1E1A-B642-8DA6-A7E88A5E864F}" type="slidenum">
              <a:rPr lang="en-US" smtClean="0"/>
              <a:t>12</a:t>
            </a:fld>
            <a:endParaRPr lang="en-US"/>
          </a:p>
        </p:txBody>
      </p:sp>
    </p:spTree>
    <p:extLst>
      <p:ext uri="{BB962C8B-B14F-4D97-AF65-F5344CB8AC3E}">
        <p14:creationId xmlns:p14="http://schemas.microsoft.com/office/powerpoint/2010/main" val="2793549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13</a:t>
            </a:fld>
            <a:endParaRPr lang="en-US"/>
          </a:p>
        </p:txBody>
      </p:sp>
    </p:spTree>
    <p:extLst>
      <p:ext uri="{BB962C8B-B14F-4D97-AF65-F5344CB8AC3E}">
        <p14:creationId xmlns:p14="http://schemas.microsoft.com/office/powerpoint/2010/main" val="2381415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highlight>
                  <a:srgbClr val="FFFFFF"/>
                </a:highlight>
                <a:latin typeface="Lato Extended"/>
              </a:rPr>
              <a:t>special thanks to second reader - Dr. Lin </a:t>
            </a:r>
            <a:r>
              <a:rPr lang="en-US" b="0" i="0" dirty="0" err="1">
                <a:solidFill>
                  <a:srgbClr val="333333"/>
                </a:solidFill>
                <a:effectLst/>
                <a:highlight>
                  <a:srgbClr val="FFFFFF"/>
                </a:highlight>
                <a:latin typeface="Lato Extended"/>
              </a:rPr>
              <a:t>Zewei</a:t>
            </a:r>
            <a:r>
              <a:rPr lang="en-US" b="0" i="0" dirty="0">
                <a:solidFill>
                  <a:srgbClr val="333333"/>
                </a:solidFill>
                <a:effectLst/>
                <a:highlight>
                  <a:srgbClr val="FFFFFF"/>
                </a:highlight>
                <a:latin typeface="Lato Extended"/>
              </a:rPr>
              <a:t> - Graduate Assistant Professor who helped me in analysis and finding results.</a:t>
            </a:r>
            <a:br>
              <a:rPr lang="en-US" b="0" i="0" dirty="0">
                <a:solidFill>
                  <a:srgbClr val="333333"/>
                </a:solidFill>
                <a:effectLst/>
                <a:highlight>
                  <a:srgbClr val="FFFFFF"/>
                </a:highlight>
                <a:latin typeface="Lato Extended"/>
              </a:rPr>
            </a:br>
            <a:br>
              <a:rPr lang="en-US" b="0" i="0" dirty="0">
                <a:solidFill>
                  <a:srgbClr val="333333"/>
                </a:solidFill>
                <a:effectLst/>
                <a:highlight>
                  <a:srgbClr val="FFFFFF"/>
                </a:highlight>
                <a:latin typeface="Lato Extended"/>
              </a:rPr>
            </a:br>
            <a:r>
              <a:rPr lang="en-US" b="0" i="0" dirty="0">
                <a:solidFill>
                  <a:srgbClr val="333333"/>
                </a:solidFill>
                <a:effectLst/>
                <a:highlight>
                  <a:srgbClr val="FFFFFF"/>
                </a:highlight>
                <a:latin typeface="Lato Extended"/>
              </a:rPr>
              <a:t>I would like to add appendix with reference documents and my all finds future. </a:t>
            </a:r>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14</a:t>
            </a:fld>
            <a:endParaRPr lang="en-US"/>
          </a:p>
        </p:txBody>
      </p:sp>
    </p:spTree>
    <p:extLst>
      <p:ext uri="{BB962C8B-B14F-4D97-AF65-F5344CB8AC3E}">
        <p14:creationId xmlns:p14="http://schemas.microsoft.com/office/powerpoint/2010/main" val="3218506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15</a:t>
            </a:fld>
            <a:endParaRPr lang="en-US"/>
          </a:p>
        </p:txBody>
      </p:sp>
    </p:spTree>
    <p:extLst>
      <p:ext uri="{BB962C8B-B14F-4D97-AF65-F5344CB8AC3E}">
        <p14:creationId xmlns:p14="http://schemas.microsoft.com/office/powerpoint/2010/main" val="37537501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16</a:t>
            </a:fld>
            <a:endParaRPr lang="en-US"/>
          </a:p>
        </p:txBody>
      </p:sp>
    </p:spTree>
    <p:extLst>
      <p:ext uri="{BB962C8B-B14F-4D97-AF65-F5344CB8AC3E}">
        <p14:creationId xmlns:p14="http://schemas.microsoft.com/office/powerpoint/2010/main" val="22558006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17</a:t>
            </a:fld>
            <a:endParaRPr lang="en-US"/>
          </a:p>
        </p:txBody>
      </p:sp>
    </p:spTree>
    <p:extLst>
      <p:ext uri="{BB962C8B-B14F-4D97-AF65-F5344CB8AC3E}">
        <p14:creationId xmlns:p14="http://schemas.microsoft.com/office/powerpoint/2010/main" val="2064198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18</a:t>
            </a:fld>
            <a:endParaRPr lang="en-US"/>
          </a:p>
        </p:txBody>
      </p:sp>
    </p:spTree>
    <p:extLst>
      <p:ext uri="{BB962C8B-B14F-4D97-AF65-F5344CB8AC3E}">
        <p14:creationId xmlns:p14="http://schemas.microsoft.com/office/powerpoint/2010/main" val="1992097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I'll give an overview of the project and its objectives. This project aims to analyze the impact of various medical conditions across different regions using comprehensive research and development data </a:t>
            </a:r>
            <a:r>
              <a:rPr lang="en-US" dirty="0" err="1"/>
              <a:t>kaggle</a:t>
            </a:r>
            <a:r>
              <a:rPr lang="en-US" dirty="0"/>
              <a:t>. I will leverage advanced business analytics techniques to gain a detailed understanding of how medical conditions vary by region and what this means for healthcare systems and policy-making.”</a:t>
            </a:r>
            <a:br>
              <a:rPr lang="en-US" dirty="0"/>
            </a:br>
            <a:r>
              <a:rPr lang="en-US" dirty="0"/>
              <a:t>Objectives: </a:t>
            </a:r>
            <a:br>
              <a:rPr lang="en-US" dirty="0"/>
            </a:br>
            <a:r>
              <a:rPr lang="en-US" dirty="0"/>
              <a:t>"I aim to evaluate the incidence and management of different medical conditions across various regions. For example, comparing how diabetes is managed in urban areas versus rural areas."</a:t>
            </a:r>
          </a:p>
          <a:p>
            <a:r>
              <a:rPr lang="en-US" dirty="0"/>
              <a:t>"I will analyze the strain on healthcare systems and resource allocation related to these medical conditions. For instance, assessing the capacity and workload of hospitals in regions with high rates of chronic illnesses."</a:t>
            </a:r>
          </a:p>
          <a:p>
            <a:r>
              <a:rPr lang="en-US" dirty="0"/>
              <a:t>"I will identify correlations between the prevalence of medical conditions and socioeconomic, demographic, and healthcare infrastructure factors. For example, exploring if there is a link between income levels and access to quality healthcare."</a:t>
            </a:r>
          </a:p>
          <a:p>
            <a:r>
              <a:rPr lang="en-US" dirty="0"/>
              <a:t>"Finally, I aim to provide data-driven recommendations for healthcare policy improvements and resource optimization, helping policymakers make informed decisions."</a:t>
            </a:r>
          </a:p>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2</a:t>
            </a:fld>
            <a:endParaRPr lang="en-US"/>
          </a:p>
        </p:txBody>
      </p:sp>
    </p:spTree>
    <p:extLst>
      <p:ext uri="{BB962C8B-B14F-4D97-AF65-F5344CB8AC3E}">
        <p14:creationId xmlns:p14="http://schemas.microsoft.com/office/powerpoint/2010/main" val="4115569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focuses on the key issues my project aims to address. First, there is significant variability in medical conditions across different regions. For example, asthma might be more prevalent in industrial areas due to pollution, while rural areas might see more cases of infectious diseases due to limited access to healthcare.</a:t>
            </a:r>
          </a:p>
          <a:p>
            <a:r>
              <a:rPr lang="en-US" dirty="0"/>
              <a:t>Second, this variability impacts healthcare resources and delivery. Hospitals in regions with high rates of chronic conditions may face resource shortages and increased patient loads.</a:t>
            </a:r>
          </a:p>
          <a:p>
            <a:r>
              <a:rPr lang="en-US" dirty="0"/>
              <a:t>Third, there is a critical need for data-driven policy recommendations to ensure equitable healthcare delivery. By understanding these issues, I can help healthcare providers and policymakers make informed decisions to improve health outcomes across all regions."</a:t>
            </a:r>
          </a:p>
        </p:txBody>
      </p:sp>
      <p:sp>
        <p:nvSpPr>
          <p:cNvPr id="4" name="Slide Number Placeholder 3"/>
          <p:cNvSpPr>
            <a:spLocks noGrp="1"/>
          </p:cNvSpPr>
          <p:nvPr>
            <p:ph type="sldNum" sz="quarter" idx="5"/>
          </p:nvPr>
        </p:nvSpPr>
        <p:spPr/>
        <p:txBody>
          <a:bodyPr/>
          <a:lstStyle/>
          <a:p>
            <a:fld id="{0C57E330-1E1A-B642-8DA6-A7E88A5E864F}" type="slidenum">
              <a:rPr lang="en-US" smtClean="0"/>
              <a:t>3</a:t>
            </a:fld>
            <a:endParaRPr lang="en-US"/>
          </a:p>
        </p:txBody>
      </p:sp>
    </p:spTree>
    <p:extLst>
      <p:ext uri="{BB962C8B-B14F-4D97-AF65-F5344CB8AC3E}">
        <p14:creationId xmlns:p14="http://schemas.microsoft.com/office/powerpoint/2010/main" val="2092592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I outline the structured approach I will took to solve the problem.</a:t>
            </a:r>
          </a:p>
          <a:p>
            <a:r>
              <a:rPr lang="en-US" dirty="0"/>
              <a:t>Part 1 involves Exploratory Data Analysis (EDA) where I gather data from multiple sources, clean it, and use descriptive statistics and visualizations to understand the distribution of key variables.</a:t>
            </a:r>
          </a:p>
          <a:p>
            <a:r>
              <a:rPr lang="en-US" dirty="0"/>
              <a:t>Part 2 focuses on Insights and Trend Analysis, including time series analysis to observe trends and patterns over time and examining the impact of different medical conditions on healthcare systems.</a:t>
            </a:r>
          </a:p>
          <a:p>
            <a:r>
              <a:rPr lang="en-US" dirty="0"/>
              <a:t>Part 3 is about Correlation and Causal Analysis, where I identify correlations between medical conditions and various factors, and use regression models to understand the relationships.</a:t>
            </a:r>
          </a:p>
          <a:p>
            <a:r>
              <a:rPr lang="en-US" dirty="0"/>
              <a:t>Part 4 involves Predictive Modeling and Scenario Analysis, building models to forecast future trends and evaluating the impacts of different public health interventions.</a:t>
            </a:r>
          </a:p>
          <a:p>
            <a:r>
              <a:rPr lang="en-US" dirty="0"/>
              <a:t>Finally, Part 5 is Synthesis and Reporting, where I compile a comprehensive report on my findings and prepare a presentation to effectively communicate the outcomes and recommendations."</a:t>
            </a:r>
          </a:p>
        </p:txBody>
      </p:sp>
      <p:sp>
        <p:nvSpPr>
          <p:cNvPr id="4" name="Slide Number Placeholder 3"/>
          <p:cNvSpPr>
            <a:spLocks noGrp="1"/>
          </p:cNvSpPr>
          <p:nvPr>
            <p:ph type="sldNum" sz="quarter" idx="5"/>
          </p:nvPr>
        </p:nvSpPr>
        <p:spPr/>
        <p:txBody>
          <a:bodyPr/>
          <a:lstStyle/>
          <a:p>
            <a:fld id="{0C57E330-1E1A-B642-8DA6-A7E88A5E864F}" type="slidenum">
              <a:rPr lang="en-US" smtClean="0"/>
              <a:t>4</a:t>
            </a:fld>
            <a:endParaRPr lang="en-US"/>
          </a:p>
        </p:txBody>
      </p:sp>
    </p:spTree>
    <p:extLst>
      <p:ext uri="{BB962C8B-B14F-4D97-AF65-F5344CB8AC3E}">
        <p14:creationId xmlns:p14="http://schemas.microsoft.com/office/powerpoint/2010/main" val="1587144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spans from 2019 to 2024, covering five years of data. Initially, it had 55,500 rows and 16 columns. After removing 534 duplicates, we have 54,966 unique entries.</a:t>
            </a:r>
          </a:p>
          <a:p>
            <a:endParaRPr lang="en-US" dirty="0"/>
          </a:p>
          <a:p>
            <a:r>
              <a:rPr lang="en-US" dirty="0"/>
              <a:t>Patients' ages range from 13 to 89 years, with a nearly equal gender distribution of 50.02% male and 49.97% female. The most common blood type is A-, with 6,898 occurrences.</a:t>
            </a:r>
          </a:p>
          <a:p>
            <a:endParaRPr lang="en-US" dirty="0"/>
          </a:p>
          <a:p>
            <a:r>
              <a:rPr lang="en-US" dirty="0"/>
              <a:t>Admission types are fairly balanced: elective admissions are 33.6% (18,473 cases), emergency admissions are 32.9% (18,102 cases), and there are significant urgent admissions.</a:t>
            </a:r>
          </a:p>
          <a:p>
            <a:endParaRPr lang="en-US" dirty="0"/>
          </a:p>
          <a:p>
            <a:r>
              <a:rPr lang="en-US" dirty="0"/>
              <a:t>The most frequent insurance provider is Cigna with 11,139 patients, while Aetna is the least frequent with 10,822 patients.</a:t>
            </a:r>
          </a:p>
          <a:p>
            <a:endParaRPr lang="en-US" dirty="0"/>
          </a:p>
          <a:p>
            <a:r>
              <a:rPr lang="en-US" dirty="0"/>
              <a:t>Billing amounts range widely from -$2,008.49 to $52,764.28, with an average billing amount of $25,539.32.</a:t>
            </a:r>
          </a:p>
          <a:p>
            <a:endParaRPr lang="en-US" dirty="0"/>
          </a:p>
          <a:p>
            <a:r>
              <a:rPr lang="en-US" dirty="0"/>
              <a:t>This overview provides a clear understanding of the data's scope and the variables involved in the analysis."</a:t>
            </a:r>
          </a:p>
        </p:txBody>
      </p:sp>
      <p:sp>
        <p:nvSpPr>
          <p:cNvPr id="4" name="Slide Number Placeholder 3"/>
          <p:cNvSpPr>
            <a:spLocks noGrp="1"/>
          </p:cNvSpPr>
          <p:nvPr>
            <p:ph type="sldNum" sz="quarter" idx="5"/>
          </p:nvPr>
        </p:nvSpPr>
        <p:spPr/>
        <p:txBody>
          <a:bodyPr/>
          <a:lstStyle/>
          <a:p>
            <a:fld id="{0C57E330-1E1A-B642-8DA6-A7E88A5E864F}" type="slidenum">
              <a:rPr lang="en-US" smtClean="0"/>
              <a:t>5</a:t>
            </a:fld>
            <a:endParaRPr lang="en-US"/>
          </a:p>
        </p:txBody>
      </p:sp>
    </p:spTree>
    <p:extLst>
      <p:ext uri="{BB962C8B-B14F-4D97-AF65-F5344CB8AC3E}">
        <p14:creationId xmlns:p14="http://schemas.microsoft.com/office/powerpoint/2010/main" val="3081630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cleaning is a crucial step in my analysis. I started with an initial dataset of 55,500 rows and 16 columns. During the cleaning process, I identified and removed 534 duplicate entries, leaving me with 54,966 unique entries. It's important to note that my dataset contained no missing values, which is quite rare and very beneficial for the analysis. Cleaning the data ensures that my analysis is based on accurate and reliable information, leading to more valid and actionable insights.</a:t>
            </a:r>
          </a:p>
        </p:txBody>
      </p:sp>
      <p:sp>
        <p:nvSpPr>
          <p:cNvPr id="4" name="Slide Number Placeholder 3"/>
          <p:cNvSpPr>
            <a:spLocks noGrp="1"/>
          </p:cNvSpPr>
          <p:nvPr>
            <p:ph type="sldNum" sz="quarter" idx="5"/>
          </p:nvPr>
        </p:nvSpPr>
        <p:spPr/>
        <p:txBody>
          <a:bodyPr/>
          <a:lstStyle/>
          <a:p>
            <a:fld id="{0C57E330-1E1A-B642-8DA6-A7E88A5E864F}" type="slidenum">
              <a:rPr lang="en-US" smtClean="0"/>
              <a:t>6</a:t>
            </a:fld>
            <a:endParaRPr lang="en-US"/>
          </a:p>
        </p:txBody>
      </p:sp>
    </p:spTree>
    <p:extLst>
      <p:ext uri="{BB962C8B-B14F-4D97-AF65-F5344CB8AC3E}">
        <p14:creationId xmlns:p14="http://schemas.microsoft.com/office/powerpoint/2010/main" val="93236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presents the results of my medical and insurance data analysis.</a:t>
            </a:r>
          </a:p>
          <a:p>
            <a:r>
              <a:rPr lang="en-US" dirty="0"/>
              <a:t>The gender distribution in my dataset is almost equal, with 50.02% male and 49.97% female.</a:t>
            </a:r>
          </a:p>
          <a:p>
            <a:r>
              <a:rPr lang="en-US" dirty="0"/>
              <a:t>The most common blood type is A-, </a:t>
            </a:r>
            <a:r>
              <a:rPr lang="en-US" sz="1200" b="0" i="0" u="none" strike="noStrike" kern="1200" baseline="0" dirty="0">
                <a:solidFill>
                  <a:srgbClr val="000000"/>
                </a:solidFill>
                <a:latin typeface="Aptos" panose="020B0004020202020204" pitchFamily="34" charset="0"/>
              </a:rPr>
              <a:t>a</a:t>
            </a:r>
            <a:r>
              <a:rPr lang="en-US" sz="1200" dirty="0"/>
              <a:t>s the most common blood type</a:t>
            </a:r>
            <a:r>
              <a:rPr lang="en-US" dirty="0"/>
              <a:t>.</a:t>
            </a:r>
          </a:p>
          <a:p>
            <a:r>
              <a:rPr lang="en-US" dirty="0" err="1"/>
              <a:t>Lipitoris</a:t>
            </a:r>
            <a:r>
              <a:rPr lang="en-US" dirty="0"/>
              <a:t> is the most commonly prescribed medication, with 11,038 prescriptions.</a:t>
            </a:r>
          </a:p>
          <a:p>
            <a:r>
              <a:rPr lang="en-US" dirty="0"/>
              <a:t>When I look at admission types, elective admissions are the most common at 33.6%, followed closely by emergency admissions at 32.9%, and urgent admissions making up the remainder. These insights help me understand the demographic and medical profile of the patients in my dataset.</a:t>
            </a:r>
          </a:p>
        </p:txBody>
      </p:sp>
      <p:sp>
        <p:nvSpPr>
          <p:cNvPr id="4" name="Slide Number Placeholder 3"/>
          <p:cNvSpPr>
            <a:spLocks noGrp="1"/>
          </p:cNvSpPr>
          <p:nvPr>
            <p:ph type="sldNum" sz="quarter" idx="5"/>
          </p:nvPr>
        </p:nvSpPr>
        <p:spPr/>
        <p:txBody>
          <a:bodyPr/>
          <a:lstStyle/>
          <a:p>
            <a:fld id="{0C57E330-1E1A-B642-8DA6-A7E88A5E864F}" type="slidenum">
              <a:rPr lang="en-US" smtClean="0"/>
              <a:t>7</a:t>
            </a:fld>
            <a:endParaRPr lang="en-US"/>
          </a:p>
        </p:txBody>
      </p:sp>
    </p:spTree>
    <p:extLst>
      <p:ext uri="{BB962C8B-B14F-4D97-AF65-F5344CB8AC3E}">
        <p14:creationId xmlns:p14="http://schemas.microsoft.com/office/powerpoint/2010/main" val="2635388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analyzed billing amounts and chronic conditions.</a:t>
            </a:r>
          </a:p>
          <a:p>
            <a:r>
              <a:rPr lang="en-US" dirty="0"/>
              <a:t>I observed significant variability in billing amounts, ranging from -$2008.49 to $52,764.28, with an average billing amount of $25,539.32. This variability indicates differences in treatment costs, possibly due to the severity of conditions or healthcare facility pricing.</a:t>
            </a:r>
          </a:p>
          <a:p>
            <a:r>
              <a:rPr lang="en-US" dirty="0"/>
              <a:t>I also identified the top 10 hospitals by billing amount, highlighting where the highest costs are incurred.</a:t>
            </a:r>
          </a:p>
          <a:p>
            <a:r>
              <a:rPr lang="en-US" dirty="0"/>
              <a:t>Additionally, I looked at patterns of chronic conditions across different age groups, which helps in understanding which age groups are more affected by specific chronic conditions and how this impacts healthcare costs and resource allocation.</a:t>
            </a:r>
          </a:p>
        </p:txBody>
      </p:sp>
      <p:sp>
        <p:nvSpPr>
          <p:cNvPr id="4" name="Slide Number Placeholder 3"/>
          <p:cNvSpPr>
            <a:spLocks noGrp="1"/>
          </p:cNvSpPr>
          <p:nvPr>
            <p:ph type="sldNum" sz="quarter" idx="5"/>
          </p:nvPr>
        </p:nvSpPr>
        <p:spPr/>
        <p:txBody>
          <a:bodyPr/>
          <a:lstStyle/>
          <a:p>
            <a:fld id="{0C57E330-1E1A-B642-8DA6-A7E88A5E864F}" type="slidenum">
              <a:rPr lang="en-US" smtClean="0"/>
              <a:t>8</a:t>
            </a:fld>
            <a:endParaRPr lang="en-US"/>
          </a:p>
        </p:txBody>
      </p:sp>
    </p:spTree>
    <p:extLst>
      <p:ext uri="{BB962C8B-B14F-4D97-AF65-F5344CB8AC3E}">
        <p14:creationId xmlns:p14="http://schemas.microsoft.com/office/powerpoint/2010/main" val="3012594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57E330-1E1A-B642-8DA6-A7E88A5E864F}" type="slidenum">
              <a:rPr lang="en-US" smtClean="0"/>
              <a:t>9</a:t>
            </a:fld>
            <a:endParaRPr lang="en-US"/>
          </a:p>
        </p:txBody>
      </p:sp>
    </p:spTree>
    <p:extLst>
      <p:ext uri="{BB962C8B-B14F-4D97-AF65-F5344CB8AC3E}">
        <p14:creationId xmlns:p14="http://schemas.microsoft.com/office/powerpoint/2010/main" val="3293344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D00F1-8E2F-335B-A5ED-EAE1E8E6DA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544D718-3A34-D6DD-15F1-F314041472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68C149-E1D9-5790-0FD0-183B29EBCFD1}"/>
              </a:ext>
            </a:extLst>
          </p:cNvPr>
          <p:cNvSpPr>
            <a:spLocks noGrp="1"/>
          </p:cNvSpPr>
          <p:nvPr>
            <p:ph type="dt" sz="half" idx="10"/>
          </p:nvPr>
        </p:nvSpPr>
        <p:spPr/>
        <p:txBody>
          <a:bodyPr/>
          <a:lstStyle/>
          <a:p>
            <a:fld id="{E3768007-E9B1-D042-9D9F-3441D1CD3A27}" type="datetime1">
              <a:rPr lang="en-US" smtClean="0"/>
              <a:t>7/15/24</a:t>
            </a:fld>
            <a:endParaRPr lang="en-US"/>
          </a:p>
        </p:txBody>
      </p:sp>
      <p:sp>
        <p:nvSpPr>
          <p:cNvPr id="5" name="Footer Placeholder 4">
            <a:extLst>
              <a:ext uri="{FF2B5EF4-FFF2-40B4-BE49-F238E27FC236}">
                <a16:creationId xmlns:a16="http://schemas.microsoft.com/office/drawing/2014/main" id="{FA7E24BE-0DAF-80D1-B0D0-F0BF6DF9536A}"/>
              </a:ext>
            </a:extLst>
          </p:cNvPr>
          <p:cNvSpPr>
            <a:spLocks noGrp="1"/>
          </p:cNvSpPr>
          <p:nvPr>
            <p:ph type="ftr" sz="quarter" idx="11"/>
          </p:nvPr>
        </p:nvSpPr>
        <p:spPr/>
        <p:txBody>
          <a:bodyPr/>
          <a:lstStyle/>
          <a:p>
            <a:r>
              <a:rPr lang="en-US" dirty="0"/>
              <a:t>Author: Geetha Janapareddi </a:t>
            </a:r>
          </a:p>
        </p:txBody>
      </p:sp>
      <p:sp>
        <p:nvSpPr>
          <p:cNvPr id="6" name="Slide Number Placeholder 5">
            <a:extLst>
              <a:ext uri="{FF2B5EF4-FFF2-40B4-BE49-F238E27FC236}">
                <a16:creationId xmlns:a16="http://schemas.microsoft.com/office/drawing/2014/main" id="{44E465F2-572B-7B06-5C3F-3AEB98F3E7A7}"/>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3016458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7985D-5A3B-A34A-4AA9-79853B510F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22F966-D06B-AF94-9CAF-903586C45B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1B3AA5-F7C4-2E55-654C-82909CA4AC55}"/>
              </a:ext>
            </a:extLst>
          </p:cNvPr>
          <p:cNvSpPr>
            <a:spLocks noGrp="1"/>
          </p:cNvSpPr>
          <p:nvPr>
            <p:ph type="dt" sz="half" idx="10"/>
          </p:nvPr>
        </p:nvSpPr>
        <p:spPr/>
        <p:txBody>
          <a:bodyPr/>
          <a:lstStyle/>
          <a:p>
            <a:fld id="{524E26F2-8385-F04F-BEE9-8EE44CAC52A9}" type="datetime1">
              <a:rPr lang="en-US" smtClean="0"/>
              <a:t>7/15/24</a:t>
            </a:fld>
            <a:endParaRPr lang="en-US"/>
          </a:p>
        </p:txBody>
      </p:sp>
      <p:sp>
        <p:nvSpPr>
          <p:cNvPr id="5" name="Footer Placeholder 4">
            <a:extLst>
              <a:ext uri="{FF2B5EF4-FFF2-40B4-BE49-F238E27FC236}">
                <a16:creationId xmlns:a16="http://schemas.microsoft.com/office/drawing/2014/main" id="{C2C5F4F2-255F-F101-F326-D99F6FC4E0BC}"/>
              </a:ext>
            </a:extLst>
          </p:cNvPr>
          <p:cNvSpPr>
            <a:spLocks noGrp="1"/>
          </p:cNvSpPr>
          <p:nvPr>
            <p:ph type="ftr" sz="quarter" idx="11"/>
          </p:nvPr>
        </p:nvSpPr>
        <p:spPr/>
        <p:txBody>
          <a:bodyPr/>
          <a:lstStyle/>
          <a:p>
            <a:r>
              <a:rPr lang="en-US" dirty="0"/>
              <a:t>Author: Geetha Janapareddi </a:t>
            </a:r>
          </a:p>
        </p:txBody>
      </p:sp>
      <p:sp>
        <p:nvSpPr>
          <p:cNvPr id="6" name="Slide Number Placeholder 5">
            <a:extLst>
              <a:ext uri="{FF2B5EF4-FFF2-40B4-BE49-F238E27FC236}">
                <a16:creationId xmlns:a16="http://schemas.microsoft.com/office/drawing/2014/main" id="{37403D6D-63EB-1897-1B75-1D7EDE5DE764}"/>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951318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D7EDFB-7E44-AFB2-0253-C94E931EDD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4E1D550-F3F0-D0BA-31C1-92ABF7399D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D836E6-A5A3-B8DC-0B23-950EF0D0B07D}"/>
              </a:ext>
            </a:extLst>
          </p:cNvPr>
          <p:cNvSpPr>
            <a:spLocks noGrp="1"/>
          </p:cNvSpPr>
          <p:nvPr>
            <p:ph type="dt" sz="half" idx="10"/>
          </p:nvPr>
        </p:nvSpPr>
        <p:spPr/>
        <p:txBody>
          <a:bodyPr/>
          <a:lstStyle/>
          <a:p>
            <a:fld id="{BCC6B1FC-F6DA-1343-97C9-E3A9312CC008}" type="datetime1">
              <a:rPr lang="en-US" smtClean="0"/>
              <a:t>7/15/24</a:t>
            </a:fld>
            <a:endParaRPr lang="en-US"/>
          </a:p>
        </p:txBody>
      </p:sp>
      <p:sp>
        <p:nvSpPr>
          <p:cNvPr id="5" name="Footer Placeholder 4">
            <a:extLst>
              <a:ext uri="{FF2B5EF4-FFF2-40B4-BE49-F238E27FC236}">
                <a16:creationId xmlns:a16="http://schemas.microsoft.com/office/drawing/2014/main" id="{80E52416-48CE-4E68-86D1-FE2097116B03}"/>
              </a:ext>
            </a:extLst>
          </p:cNvPr>
          <p:cNvSpPr>
            <a:spLocks noGrp="1"/>
          </p:cNvSpPr>
          <p:nvPr>
            <p:ph type="ftr" sz="quarter" idx="11"/>
          </p:nvPr>
        </p:nvSpPr>
        <p:spPr/>
        <p:txBody>
          <a:bodyPr/>
          <a:lstStyle/>
          <a:p>
            <a:r>
              <a:rPr lang="en-US" dirty="0"/>
              <a:t>Author: Geetha Janapareddi </a:t>
            </a:r>
          </a:p>
        </p:txBody>
      </p:sp>
      <p:sp>
        <p:nvSpPr>
          <p:cNvPr id="6" name="Slide Number Placeholder 5">
            <a:extLst>
              <a:ext uri="{FF2B5EF4-FFF2-40B4-BE49-F238E27FC236}">
                <a16:creationId xmlns:a16="http://schemas.microsoft.com/office/drawing/2014/main" id="{150E525A-1A98-8FAE-1BD7-E1E296CDD2FA}"/>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2371892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84D6D-54FD-2017-7747-AFEC90F684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42FA6C-1EC5-8BEC-7DEB-B1A0828482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74BFD8-FF06-480F-D004-58E03A6A67D0}"/>
              </a:ext>
            </a:extLst>
          </p:cNvPr>
          <p:cNvSpPr>
            <a:spLocks noGrp="1"/>
          </p:cNvSpPr>
          <p:nvPr>
            <p:ph type="dt" sz="half" idx="10"/>
          </p:nvPr>
        </p:nvSpPr>
        <p:spPr/>
        <p:txBody>
          <a:bodyPr/>
          <a:lstStyle/>
          <a:p>
            <a:fld id="{9A68BBFE-83B2-DF48-BD1E-DA688FA2550D}" type="datetime1">
              <a:rPr lang="en-US" smtClean="0"/>
              <a:t>7/15/24</a:t>
            </a:fld>
            <a:endParaRPr lang="en-US"/>
          </a:p>
        </p:txBody>
      </p:sp>
      <p:sp>
        <p:nvSpPr>
          <p:cNvPr id="5" name="Footer Placeholder 4">
            <a:extLst>
              <a:ext uri="{FF2B5EF4-FFF2-40B4-BE49-F238E27FC236}">
                <a16:creationId xmlns:a16="http://schemas.microsoft.com/office/drawing/2014/main" id="{40749B99-AF24-B13E-A071-9878334BF222}"/>
              </a:ext>
            </a:extLst>
          </p:cNvPr>
          <p:cNvSpPr>
            <a:spLocks noGrp="1"/>
          </p:cNvSpPr>
          <p:nvPr>
            <p:ph type="ftr" sz="quarter" idx="11"/>
          </p:nvPr>
        </p:nvSpPr>
        <p:spPr/>
        <p:txBody>
          <a:bodyPr/>
          <a:lstStyle/>
          <a:p>
            <a:r>
              <a:rPr lang="en-US" dirty="0"/>
              <a:t>Author: Geetha Janapareddi </a:t>
            </a:r>
          </a:p>
        </p:txBody>
      </p:sp>
      <p:sp>
        <p:nvSpPr>
          <p:cNvPr id="6" name="Slide Number Placeholder 5">
            <a:extLst>
              <a:ext uri="{FF2B5EF4-FFF2-40B4-BE49-F238E27FC236}">
                <a16:creationId xmlns:a16="http://schemas.microsoft.com/office/drawing/2014/main" id="{2A49EF05-F498-A6C8-3D5F-F04A4D09CCB2}"/>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1820538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EB238-89F1-1E4C-5001-E121574546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5BDCB1-7372-CEAC-252F-F9867AB255F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240ADA-06A8-7F40-D504-698B290875BE}"/>
              </a:ext>
            </a:extLst>
          </p:cNvPr>
          <p:cNvSpPr>
            <a:spLocks noGrp="1"/>
          </p:cNvSpPr>
          <p:nvPr>
            <p:ph type="dt" sz="half" idx="10"/>
          </p:nvPr>
        </p:nvSpPr>
        <p:spPr/>
        <p:txBody>
          <a:bodyPr/>
          <a:lstStyle/>
          <a:p>
            <a:fld id="{AE6527FF-42E2-8F41-9D25-5718BAE4B2B3}" type="datetime1">
              <a:rPr lang="en-US" smtClean="0"/>
              <a:t>7/15/24</a:t>
            </a:fld>
            <a:endParaRPr lang="en-US"/>
          </a:p>
        </p:txBody>
      </p:sp>
      <p:sp>
        <p:nvSpPr>
          <p:cNvPr id="5" name="Footer Placeholder 4">
            <a:extLst>
              <a:ext uri="{FF2B5EF4-FFF2-40B4-BE49-F238E27FC236}">
                <a16:creationId xmlns:a16="http://schemas.microsoft.com/office/drawing/2014/main" id="{F50AF8E1-7972-6A26-ADD7-7EEF97C07F57}"/>
              </a:ext>
            </a:extLst>
          </p:cNvPr>
          <p:cNvSpPr>
            <a:spLocks noGrp="1"/>
          </p:cNvSpPr>
          <p:nvPr>
            <p:ph type="ftr" sz="quarter" idx="11"/>
          </p:nvPr>
        </p:nvSpPr>
        <p:spPr/>
        <p:txBody>
          <a:bodyPr/>
          <a:lstStyle/>
          <a:p>
            <a:r>
              <a:rPr lang="en-US" dirty="0"/>
              <a:t>Author: Geetha Janapareddi </a:t>
            </a:r>
          </a:p>
        </p:txBody>
      </p:sp>
      <p:sp>
        <p:nvSpPr>
          <p:cNvPr id="6" name="Slide Number Placeholder 5">
            <a:extLst>
              <a:ext uri="{FF2B5EF4-FFF2-40B4-BE49-F238E27FC236}">
                <a16:creationId xmlns:a16="http://schemas.microsoft.com/office/drawing/2014/main" id="{859F3F3F-8CD4-2BE8-E658-C958D71CDC46}"/>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423930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98A03-2A13-0FC1-ACD8-97B8D5C9A9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014654-5027-6FC3-647E-90F983CDC1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777AA43-53FA-80DC-904F-84CDC4A1CC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B23F32-A847-78FE-B446-AE167F95EDB7}"/>
              </a:ext>
            </a:extLst>
          </p:cNvPr>
          <p:cNvSpPr>
            <a:spLocks noGrp="1"/>
          </p:cNvSpPr>
          <p:nvPr>
            <p:ph type="dt" sz="half" idx="10"/>
          </p:nvPr>
        </p:nvSpPr>
        <p:spPr/>
        <p:txBody>
          <a:bodyPr/>
          <a:lstStyle/>
          <a:p>
            <a:fld id="{8CB948DE-CA17-5549-8DC1-ACA0EC08E19B}" type="datetime1">
              <a:rPr lang="en-US" smtClean="0"/>
              <a:t>7/15/24</a:t>
            </a:fld>
            <a:endParaRPr lang="en-US"/>
          </a:p>
        </p:txBody>
      </p:sp>
      <p:sp>
        <p:nvSpPr>
          <p:cNvPr id="6" name="Footer Placeholder 5">
            <a:extLst>
              <a:ext uri="{FF2B5EF4-FFF2-40B4-BE49-F238E27FC236}">
                <a16:creationId xmlns:a16="http://schemas.microsoft.com/office/drawing/2014/main" id="{189837A5-2F74-D167-58E0-4FA193E383F5}"/>
              </a:ext>
            </a:extLst>
          </p:cNvPr>
          <p:cNvSpPr>
            <a:spLocks noGrp="1"/>
          </p:cNvSpPr>
          <p:nvPr>
            <p:ph type="ftr" sz="quarter" idx="11"/>
          </p:nvPr>
        </p:nvSpPr>
        <p:spPr/>
        <p:txBody>
          <a:bodyPr/>
          <a:lstStyle/>
          <a:p>
            <a:r>
              <a:rPr lang="en-US" dirty="0"/>
              <a:t>Author: Geetha Janapareddi </a:t>
            </a:r>
          </a:p>
        </p:txBody>
      </p:sp>
      <p:sp>
        <p:nvSpPr>
          <p:cNvPr id="7" name="Slide Number Placeholder 6">
            <a:extLst>
              <a:ext uri="{FF2B5EF4-FFF2-40B4-BE49-F238E27FC236}">
                <a16:creationId xmlns:a16="http://schemas.microsoft.com/office/drawing/2014/main" id="{FF4A0A2B-92FF-7EAF-1C56-5DD689268E60}"/>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4204003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9E03C-32BF-57B2-1A64-7135337CEF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DF4264-CC1A-7B2F-AF14-AFBA4DD7CD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A42E25-1EFF-F470-3661-68E3A69F1E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45F386-B10A-22DC-5FEB-942F282537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5C50E-68D0-91C6-DD9C-57D493CDA5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BED1F5-1D02-FDA3-4281-1D581AAF06D2}"/>
              </a:ext>
            </a:extLst>
          </p:cNvPr>
          <p:cNvSpPr>
            <a:spLocks noGrp="1"/>
          </p:cNvSpPr>
          <p:nvPr>
            <p:ph type="dt" sz="half" idx="10"/>
          </p:nvPr>
        </p:nvSpPr>
        <p:spPr/>
        <p:txBody>
          <a:bodyPr/>
          <a:lstStyle/>
          <a:p>
            <a:fld id="{09F94DA8-ADA2-9D4D-8733-A9D109195E1A}" type="datetime1">
              <a:rPr lang="en-US" smtClean="0"/>
              <a:t>7/15/24</a:t>
            </a:fld>
            <a:endParaRPr lang="en-US"/>
          </a:p>
        </p:txBody>
      </p:sp>
      <p:sp>
        <p:nvSpPr>
          <p:cNvPr id="8" name="Footer Placeholder 7">
            <a:extLst>
              <a:ext uri="{FF2B5EF4-FFF2-40B4-BE49-F238E27FC236}">
                <a16:creationId xmlns:a16="http://schemas.microsoft.com/office/drawing/2014/main" id="{0456228B-2AEB-A26A-3180-6E14644D3E62}"/>
              </a:ext>
            </a:extLst>
          </p:cNvPr>
          <p:cNvSpPr>
            <a:spLocks noGrp="1"/>
          </p:cNvSpPr>
          <p:nvPr>
            <p:ph type="ftr" sz="quarter" idx="11"/>
          </p:nvPr>
        </p:nvSpPr>
        <p:spPr/>
        <p:txBody>
          <a:bodyPr/>
          <a:lstStyle/>
          <a:p>
            <a:r>
              <a:rPr lang="en-US" dirty="0"/>
              <a:t>Author: Geetha Janapareddi </a:t>
            </a:r>
          </a:p>
        </p:txBody>
      </p:sp>
      <p:sp>
        <p:nvSpPr>
          <p:cNvPr id="9" name="Slide Number Placeholder 8">
            <a:extLst>
              <a:ext uri="{FF2B5EF4-FFF2-40B4-BE49-F238E27FC236}">
                <a16:creationId xmlns:a16="http://schemas.microsoft.com/office/drawing/2014/main" id="{CFDB4152-CFDD-2AA5-CEC5-800966CFF727}"/>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713492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5BB81-81FC-6ECB-F37D-4CF882F357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50010A-A301-BCD7-A881-BF3CD2C28457}"/>
              </a:ext>
            </a:extLst>
          </p:cNvPr>
          <p:cNvSpPr>
            <a:spLocks noGrp="1"/>
          </p:cNvSpPr>
          <p:nvPr>
            <p:ph type="dt" sz="half" idx="10"/>
          </p:nvPr>
        </p:nvSpPr>
        <p:spPr/>
        <p:txBody>
          <a:bodyPr/>
          <a:lstStyle/>
          <a:p>
            <a:fld id="{38B8570E-E7B9-234B-9CAF-5DF229C13F77}" type="datetime1">
              <a:rPr lang="en-US" smtClean="0"/>
              <a:t>7/15/24</a:t>
            </a:fld>
            <a:endParaRPr lang="en-US"/>
          </a:p>
        </p:txBody>
      </p:sp>
      <p:sp>
        <p:nvSpPr>
          <p:cNvPr id="4" name="Footer Placeholder 3">
            <a:extLst>
              <a:ext uri="{FF2B5EF4-FFF2-40B4-BE49-F238E27FC236}">
                <a16:creationId xmlns:a16="http://schemas.microsoft.com/office/drawing/2014/main" id="{216AC9A5-2E5F-B0DD-E98F-20EB27505761}"/>
              </a:ext>
            </a:extLst>
          </p:cNvPr>
          <p:cNvSpPr>
            <a:spLocks noGrp="1"/>
          </p:cNvSpPr>
          <p:nvPr>
            <p:ph type="ftr" sz="quarter" idx="11"/>
          </p:nvPr>
        </p:nvSpPr>
        <p:spPr/>
        <p:txBody>
          <a:bodyPr/>
          <a:lstStyle/>
          <a:p>
            <a:r>
              <a:rPr lang="en-US" dirty="0"/>
              <a:t>Author: Geetha Janapareddi </a:t>
            </a:r>
          </a:p>
        </p:txBody>
      </p:sp>
      <p:sp>
        <p:nvSpPr>
          <p:cNvPr id="5" name="Slide Number Placeholder 4">
            <a:extLst>
              <a:ext uri="{FF2B5EF4-FFF2-40B4-BE49-F238E27FC236}">
                <a16:creationId xmlns:a16="http://schemas.microsoft.com/office/drawing/2014/main" id="{EBD98654-E240-90CC-E67E-5C7CEE4EE2D1}"/>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3216847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A4C8-09E8-7E7D-B44C-22BAEDDFF624}"/>
              </a:ext>
            </a:extLst>
          </p:cNvPr>
          <p:cNvSpPr>
            <a:spLocks noGrp="1"/>
          </p:cNvSpPr>
          <p:nvPr>
            <p:ph type="dt" sz="half" idx="10"/>
          </p:nvPr>
        </p:nvSpPr>
        <p:spPr/>
        <p:txBody>
          <a:bodyPr/>
          <a:lstStyle/>
          <a:p>
            <a:fld id="{5F2407DC-F941-7A4A-A542-D07385129BD4}" type="datetime1">
              <a:rPr lang="en-US" smtClean="0"/>
              <a:t>7/15/24</a:t>
            </a:fld>
            <a:endParaRPr lang="en-US"/>
          </a:p>
        </p:txBody>
      </p:sp>
      <p:sp>
        <p:nvSpPr>
          <p:cNvPr id="3" name="Footer Placeholder 2">
            <a:extLst>
              <a:ext uri="{FF2B5EF4-FFF2-40B4-BE49-F238E27FC236}">
                <a16:creationId xmlns:a16="http://schemas.microsoft.com/office/drawing/2014/main" id="{338B7683-7960-7AE6-6810-0142690D2FEA}"/>
              </a:ext>
            </a:extLst>
          </p:cNvPr>
          <p:cNvSpPr>
            <a:spLocks noGrp="1"/>
          </p:cNvSpPr>
          <p:nvPr>
            <p:ph type="ftr" sz="quarter" idx="11"/>
          </p:nvPr>
        </p:nvSpPr>
        <p:spPr/>
        <p:txBody>
          <a:bodyPr/>
          <a:lstStyle/>
          <a:p>
            <a:r>
              <a:rPr lang="en-US" dirty="0"/>
              <a:t>Author: Geetha Janapareddi </a:t>
            </a:r>
          </a:p>
        </p:txBody>
      </p:sp>
      <p:sp>
        <p:nvSpPr>
          <p:cNvPr id="4" name="Slide Number Placeholder 3">
            <a:extLst>
              <a:ext uri="{FF2B5EF4-FFF2-40B4-BE49-F238E27FC236}">
                <a16:creationId xmlns:a16="http://schemas.microsoft.com/office/drawing/2014/main" id="{AB83CB92-69B0-9896-BF0C-6DABAD644467}"/>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777305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8B906-78F9-8549-41A6-D51529AD8F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9480AE-0DE4-4F42-0264-22F8D1B7C9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3E0749-E8C6-DD6D-186F-7D321574BC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07ECF-CCCA-128F-43E9-959AFFC08482}"/>
              </a:ext>
            </a:extLst>
          </p:cNvPr>
          <p:cNvSpPr>
            <a:spLocks noGrp="1"/>
          </p:cNvSpPr>
          <p:nvPr>
            <p:ph type="dt" sz="half" idx="10"/>
          </p:nvPr>
        </p:nvSpPr>
        <p:spPr/>
        <p:txBody>
          <a:bodyPr/>
          <a:lstStyle/>
          <a:p>
            <a:fld id="{C0670097-126E-A846-B96F-EF2DD38BAE63}" type="datetime1">
              <a:rPr lang="en-US" smtClean="0"/>
              <a:t>7/15/24</a:t>
            </a:fld>
            <a:endParaRPr lang="en-US"/>
          </a:p>
        </p:txBody>
      </p:sp>
      <p:sp>
        <p:nvSpPr>
          <p:cNvPr id="6" name="Footer Placeholder 5">
            <a:extLst>
              <a:ext uri="{FF2B5EF4-FFF2-40B4-BE49-F238E27FC236}">
                <a16:creationId xmlns:a16="http://schemas.microsoft.com/office/drawing/2014/main" id="{94C13577-C0D8-764F-8A09-2C168A4D7EA2}"/>
              </a:ext>
            </a:extLst>
          </p:cNvPr>
          <p:cNvSpPr>
            <a:spLocks noGrp="1"/>
          </p:cNvSpPr>
          <p:nvPr>
            <p:ph type="ftr" sz="quarter" idx="11"/>
          </p:nvPr>
        </p:nvSpPr>
        <p:spPr/>
        <p:txBody>
          <a:bodyPr/>
          <a:lstStyle/>
          <a:p>
            <a:r>
              <a:rPr lang="en-US" dirty="0"/>
              <a:t>Author: Geetha Janapareddi </a:t>
            </a:r>
          </a:p>
        </p:txBody>
      </p:sp>
      <p:sp>
        <p:nvSpPr>
          <p:cNvPr id="7" name="Slide Number Placeholder 6">
            <a:extLst>
              <a:ext uri="{FF2B5EF4-FFF2-40B4-BE49-F238E27FC236}">
                <a16:creationId xmlns:a16="http://schemas.microsoft.com/office/drawing/2014/main" id="{F84E2B88-D22A-92AE-161B-035E2450A8E1}"/>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3918717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C31A-93F5-DC5E-2933-C27F9224CD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DD4953-D0CF-2149-DAED-15698F757A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2129FC-F224-658C-7FE8-2B4CB21D59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2F9F48-E827-4DA0-3AE9-FFE90A600703}"/>
              </a:ext>
            </a:extLst>
          </p:cNvPr>
          <p:cNvSpPr>
            <a:spLocks noGrp="1"/>
          </p:cNvSpPr>
          <p:nvPr>
            <p:ph type="dt" sz="half" idx="10"/>
          </p:nvPr>
        </p:nvSpPr>
        <p:spPr/>
        <p:txBody>
          <a:bodyPr/>
          <a:lstStyle/>
          <a:p>
            <a:fld id="{AFCDF27B-4771-E147-A404-0ED9B2994316}" type="datetime1">
              <a:rPr lang="en-US" smtClean="0"/>
              <a:t>7/15/24</a:t>
            </a:fld>
            <a:endParaRPr lang="en-US"/>
          </a:p>
        </p:txBody>
      </p:sp>
      <p:sp>
        <p:nvSpPr>
          <p:cNvPr id="6" name="Footer Placeholder 5">
            <a:extLst>
              <a:ext uri="{FF2B5EF4-FFF2-40B4-BE49-F238E27FC236}">
                <a16:creationId xmlns:a16="http://schemas.microsoft.com/office/drawing/2014/main" id="{4CDF5C58-C785-E63B-FD8B-3DA780F92CAA}"/>
              </a:ext>
            </a:extLst>
          </p:cNvPr>
          <p:cNvSpPr>
            <a:spLocks noGrp="1"/>
          </p:cNvSpPr>
          <p:nvPr>
            <p:ph type="ftr" sz="quarter" idx="11"/>
          </p:nvPr>
        </p:nvSpPr>
        <p:spPr/>
        <p:txBody>
          <a:bodyPr/>
          <a:lstStyle/>
          <a:p>
            <a:r>
              <a:rPr lang="en-US" dirty="0"/>
              <a:t>Author: Geetha Janapareddi </a:t>
            </a:r>
          </a:p>
        </p:txBody>
      </p:sp>
      <p:sp>
        <p:nvSpPr>
          <p:cNvPr id="7" name="Slide Number Placeholder 6">
            <a:extLst>
              <a:ext uri="{FF2B5EF4-FFF2-40B4-BE49-F238E27FC236}">
                <a16:creationId xmlns:a16="http://schemas.microsoft.com/office/drawing/2014/main" id="{289F9D10-BA6F-B305-96B1-24A924D9F1E4}"/>
              </a:ext>
            </a:extLst>
          </p:cNvPr>
          <p:cNvSpPr>
            <a:spLocks noGrp="1"/>
          </p:cNvSpPr>
          <p:nvPr>
            <p:ph type="sldNum" sz="quarter" idx="12"/>
          </p:nvPr>
        </p:nvSpPr>
        <p:spPr/>
        <p:txBody>
          <a:bodyPr/>
          <a:lstStyle/>
          <a:p>
            <a:fld id="{861578AF-03B9-8441-9797-F15B0F838A10}" type="slidenum">
              <a:rPr lang="en-US" smtClean="0"/>
              <a:t>‹#›</a:t>
            </a:fld>
            <a:endParaRPr lang="en-US"/>
          </a:p>
        </p:txBody>
      </p:sp>
    </p:spTree>
    <p:extLst>
      <p:ext uri="{BB962C8B-B14F-4D97-AF65-F5344CB8AC3E}">
        <p14:creationId xmlns:p14="http://schemas.microsoft.com/office/powerpoint/2010/main" val="2874612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C910C9-46AB-79F6-3C0B-B19598EDCB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38346C-EBC8-FBA9-4F97-B371D3770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52F8B-DD6D-6A74-61B7-E84E31561B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3B360CA-08B0-114D-BB92-E1816310387E}" type="datetime1">
              <a:rPr lang="en-US" smtClean="0"/>
              <a:t>7/15/24</a:t>
            </a:fld>
            <a:endParaRPr lang="en-US"/>
          </a:p>
        </p:txBody>
      </p:sp>
      <p:sp>
        <p:nvSpPr>
          <p:cNvPr id="5" name="Footer Placeholder 4">
            <a:extLst>
              <a:ext uri="{FF2B5EF4-FFF2-40B4-BE49-F238E27FC236}">
                <a16:creationId xmlns:a16="http://schemas.microsoft.com/office/drawing/2014/main" id="{897C6104-1E26-E1C9-9C85-6E7C58C41D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dirty="0"/>
              <a:t>Author: Geetha Janapareddi </a:t>
            </a:r>
          </a:p>
        </p:txBody>
      </p:sp>
      <p:sp>
        <p:nvSpPr>
          <p:cNvPr id="6" name="Slide Number Placeholder 5">
            <a:extLst>
              <a:ext uri="{FF2B5EF4-FFF2-40B4-BE49-F238E27FC236}">
                <a16:creationId xmlns:a16="http://schemas.microsoft.com/office/drawing/2014/main" id="{A7FAFB21-D00B-73AA-9A65-B2028C485D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61578AF-03B9-8441-9797-F15B0F838A10}" type="slidenum">
              <a:rPr lang="en-US" smtClean="0"/>
              <a:t>‹#›</a:t>
            </a:fld>
            <a:endParaRPr lang="en-US"/>
          </a:p>
        </p:txBody>
      </p:sp>
    </p:spTree>
    <p:extLst>
      <p:ext uri="{BB962C8B-B14F-4D97-AF65-F5344CB8AC3E}">
        <p14:creationId xmlns:p14="http://schemas.microsoft.com/office/powerpoint/2010/main" val="151617565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28.sv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29.svg"/></Relationships>
</file>

<file path=ppt/slides/_rels/slide13.xml.rels><?xml version="1.0" encoding="UTF-8" standalone="yes"?>
<Relationships xmlns="http://schemas.openxmlformats.org/package/2006/relationships"><Relationship Id="rId8" Type="http://schemas.openxmlformats.org/officeDocument/2006/relationships/hyperlink" Target="https://www.smu.edu/cox/business-degrees/mba-programs/online-mba/blog/future-of-data-analytics-in-healthcare" TargetMode="External"/><Relationship Id="rId3" Type="http://schemas.openxmlformats.org/officeDocument/2006/relationships/hyperlink" Target="https://www.kaggle.com/datasets/prasad22/healthcare-dataset/data" TargetMode="External"/><Relationship Id="rId7" Type="http://schemas.openxmlformats.org/officeDocument/2006/relationships/hyperlink" Target="https://www.abbott.com/careers/working-with-us/reaching-your-potential/the-impact-of-big-data-in-healthcare.html" TargetMode="External"/><Relationship Id="rId12"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online.sbu.edu/news/how-business-analytics-is-changing-the-healthcare-industry" TargetMode="External"/><Relationship Id="rId11" Type="http://schemas.openxmlformats.org/officeDocument/2006/relationships/hyperlink" Target="https://keras.io/" TargetMode="External"/><Relationship Id="rId5" Type="http://schemas.openxmlformats.org/officeDocument/2006/relationships/hyperlink" Target="https://healthadministrationdegree.usc.edu/blog/how-health-care-data-analytics-improves-quality-care" TargetMode="External"/><Relationship Id="rId10" Type="http://schemas.openxmlformats.org/officeDocument/2006/relationships/hyperlink" Target="https://www.tensorflow.org/" TargetMode="External"/><Relationship Id="rId4" Type="http://schemas.openxmlformats.org/officeDocument/2006/relationships/hyperlink" Target="https://www.northridgegroup.com/blog/how-big-data-impacts-healthcare/" TargetMode="External"/><Relationship Id="rId9" Type="http://schemas.openxmlformats.org/officeDocument/2006/relationships/hyperlink" Target="https://www.jmlr.org/papers/volume12/pedregosa11a/pedregosa11a.pdf"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linkedin.com/in/geetha-janapareddi/" TargetMode="External"/><Relationship Id="rId4" Type="http://schemas.openxmlformats.org/officeDocument/2006/relationships/hyperlink" Target="mailto:janapaga@mail.uc.edu"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7085532" y="640080"/>
            <a:ext cx="4196932" cy="3566160"/>
          </a:xfrm>
        </p:spPr>
        <p:txBody>
          <a:bodyPr vert="horz" lIns="91440" tIns="45720" rIns="91440" bIns="45720" rtlCol="0" anchor="b">
            <a:normAutofit/>
          </a:bodyPr>
          <a:lstStyle/>
          <a:p>
            <a:r>
              <a:rPr lang="en-US" sz="5400" b="0" i="0" dirty="0">
                <a:effectLst/>
                <a:highlight>
                  <a:srgbClr val="FFFFFF"/>
                </a:highlight>
              </a:rPr>
              <a:t>Impact of Medical Conditions Across USA</a:t>
            </a:r>
            <a:endParaRPr lang="en-US" sz="5400" dirty="0"/>
          </a:p>
        </p:txBody>
      </p:sp>
      <p:pic>
        <p:nvPicPr>
          <p:cNvPr id="1026" name="Picture 2" descr="Most Dangerous Diseases In The History Of Mankind">
            <a:extLst>
              <a:ext uri="{FF2B5EF4-FFF2-40B4-BE49-F238E27FC236}">
                <a16:creationId xmlns:a16="http://schemas.microsoft.com/office/drawing/2014/main" id="{D82E63A4-83C8-8877-3265-5C10C2C3362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2344" b="1"/>
          <a:stretch/>
        </p:blipFill>
        <p:spPr bwMode="auto">
          <a:xfrm>
            <a:off x="866691" y="1216968"/>
            <a:ext cx="5416261" cy="4424065"/>
          </a:xfrm>
          <a:custGeom>
            <a:avLst/>
            <a:gdLst/>
            <a:ahLst/>
            <a:cxnLst/>
            <a:rect l="l" t="t" r="r" b="b"/>
            <a:pathLst>
              <a:path w="5531320" h="4424065">
                <a:moveTo>
                  <a:pt x="4292328" y="3931444"/>
                </a:moveTo>
                <a:cubicBezTo>
                  <a:pt x="3830135" y="4131325"/>
                  <a:pt x="3346708" y="4259111"/>
                  <a:pt x="2855653" y="4364392"/>
                </a:cubicBezTo>
                <a:lnTo>
                  <a:pt x="2855525" y="4364392"/>
                </a:lnTo>
                <a:cubicBezTo>
                  <a:pt x="3386634" y="4394018"/>
                  <a:pt x="3853531" y="4210158"/>
                  <a:pt x="4292328" y="3931444"/>
                </a:cubicBezTo>
                <a:close/>
                <a:moveTo>
                  <a:pt x="4302118" y="3923561"/>
                </a:moveTo>
                <a:lnTo>
                  <a:pt x="4301102" y="3924959"/>
                </a:lnTo>
                <a:lnTo>
                  <a:pt x="4302881" y="3924959"/>
                </a:lnTo>
                <a:close/>
                <a:moveTo>
                  <a:pt x="3885572" y="334733"/>
                </a:moveTo>
                <a:cubicBezTo>
                  <a:pt x="4046889" y="406840"/>
                  <a:pt x="4203653" y="488713"/>
                  <a:pt x="4355013" y="579880"/>
                </a:cubicBezTo>
                <a:cubicBezTo>
                  <a:pt x="4662082" y="768063"/>
                  <a:pt x="4933803" y="995790"/>
                  <a:pt x="5144619" y="1290779"/>
                </a:cubicBezTo>
                <a:cubicBezTo>
                  <a:pt x="5314365" y="1528042"/>
                  <a:pt x="5426258" y="1789591"/>
                  <a:pt x="5468598" y="2088522"/>
                </a:cubicBezTo>
                <a:cubicBezTo>
                  <a:pt x="5479330" y="2001424"/>
                  <a:pt x="5480182" y="1913385"/>
                  <a:pt x="5471141" y="1826083"/>
                </a:cubicBezTo>
                <a:cubicBezTo>
                  <a:pt x="5455337" y="1662962"/>
                  <a:pt x="5406307" y="1504799"/>
                  <a:pt x="5327080" y="1361348"/>
                </a:cubicBezTo>
                <a:cubicBezTo>
                  <a:pt x="5206160" y="1140233"/>
                  <a:pt x="5033362" y="965782"/>
                  <a:pt x="4833354" y="816507"/>
                </a:cubicBezTo>
                <a:cubicBezTo>
                  <a:pt x="4597235" y="640276"/>
                  <a:pt x="4336322" y="509438"/>
                  <a:pt x="4063457" y="400724"/>
                </a:cubicBezTo>
                <a:cubicBezTo>
                  <a:pt x="4033360" y="388607"/>
                  <a:pt x="4003060" y="376909"/>
                  <a:pt x="3972544" y="365631"/>
                </a:cubicBezTo>
                <a:cubicBezTo>
                  <a:pt x="3943680" y="354950"/>
                  <a:pt x="3914563" y="345033"/>
                  <a:pt x="3885572" y="334733"/>
                </a:cubicBezTo>
                <a:close/>
                <a:moveTo>
                  <a:pt x="3865737" y="329520"/>
                </a:moveTo>
                <a:cubicBezTo>
                  <a:pt x="3865737" y="329520"/>
                  <a:pt x="3865737" y="330410"/>
                  <a:pt x="3866500" y="330537"/>
                </a:cubicBezTo>
                <a:lnTo>
                  <a:pt x="3869806" y="330156"/>
                </a:lnTo>
                <a:close/>
                <a:moveTo>
                  <a:pt x="2219772" y="85645"/>
                </a:moveTo>
                <a:cubicBezTo>
                  <a:pt x="2206943" y="84005"/>
                  <a:pt x="2193910" y="85264"/>
                  <a:pt x="2181627" y="89333"/>
                </a:cubicBezTo>
                <a:cubicBezTo>
                  <a:pt x="1932920" y="125113"/>
                  <a:pt x="1690800" y="197118"/>
                  <a:pt x="1462972" y="303073"/>
                </a:cubicBezTo>
                <a:cubicBezTo>
                  <a:pt x="971789" y="529528"/>
                  <a:pt x="578130" y="865460"/>
                  <a:pt x="308698" y="1338461"/>
                </a:cubicBezTo>
                <a:cubicBezTo>
                  <a:pt x="180225" y="1561852"/>
                  <a:pt x="97653" y="1808638"/>
                  <a:pt x="65840" y="2064364"/>
                </a:cubicBezTo>
                <a:cubicBezTo>
                  <a:pt x="71943" y="2050505"/>
                  <a:pt x="77284" y="2036391"/>
                  <a:pt x="82115" y="2022150"/>
                </a:cubicBezTo>
                <a:cubicBezTo>
                  <a:pt x="170104" y="1763653"/>
                  <a:pt x="279580" y="1515073"/>
                  <a:pt x="423261" y="1282260"/>
                </a:cubicBezTo>
                <a:cubicBezTo>
                  <a:pt x="630770" y="945565"/>
                  <a:pt x="895371" y="664944"/>
                  <a:pt x="1231812" y="454001"/>
                </a:cubicBezTo>
                <a:cubicBezTo>
                  <a:pt x="1535193" y="263783"/>
                  <a:pt x="1866802" y="149729"/>
                  <a:pt x="2219772" y="85645"/>
                </a:cubicBezTo>
                <a:close/>
                <a:moveTo>
                  <a:pt x="2612541" y="836"/>
                </a:moveTo>
                <a:cubicBezTo>
                  <a:pt x="2715914" y="-4250"/>
                  <a:pt x="2831240" y="14695"/>
                  <a:pt x="2946311" y="35548"/>
                </a:cubicBezTo>
                <a:cubicBezTo>
                  <a:pt x="3291652" y="98106"/>
                  <a:pt x="3631144" y="182915"/>
                  <a:pt x="3961100" y="303581"/>
                </a:cubicBezTo>
                <a:cubicBezTo>
                  <a:pt x="4278341" y="419543"/>
                  <a:pt x="4581341" y="563350"/>
                  <a:pt x="4854588" y="764502"/>
                </a:cubicBezTo>
                <a:cubicBezTo>
                  <a:pt x="5067438" y="921152"/>
                  <a:pt x="5250408" y="1105521"/>
                  <a:pt x="5377813" y="1339732"/>
                </a:cubicBezTo>
                <a:cubicBezTo>
                  <a:pt x="5459812" y="1489986"/>
                  <a:pt x="5510304" y="1655396"/>
                  <a:pt x="5526198" y="1825829"/>
                </a:cubicBezTo>
                <a:cubicBezTo>
                  <a:pt x="5538277" y="1951327"/>
                  <a:pt x="5527342" y="2074917"/>
                  <a:pt x="5510558" y="2199398"/>
                </a:cubicBezTo>
                <a:cubicBezTo>
                  <a:pt x="5502967" y="2266991"/>
                  <a:pt x="5502713" y="2335195"/>
                  <a:pt x="5509796" y="2402839"/>
                </a:cubicBezTo>
                <a:cubicBezTo>
                  <a:pt x="5534208" y="2664197"/>
                  <a:pt x="5468472" y="2926051"/>
                  <a:pt x="5323520" y="3144890"/>
                </a:cubicBezTo>
                <a:cubicBezTo>
                  <a:pt x="5201340" y="3332234"/>
                  <a:pt x="5041042" y="3491719"/>
                  <a:pt x="4853062" y="3612932"/>
                </a:cubicBezTo>
                <a:cubicBezTo>
                  <a:pt x="4671110" y="3732072"/>
                  <a:pt x="4498566" y="3864563"/>
                  <a:pt x="4316359" y="3982940"/>
                </a:cubicBezTo>
                <a:cubicBezTo>
                  <a:pt x="4019717" y="4175573"/>
                  <a:pt x="3701077" y="4317347"/>
                  <a:pt x="3352557" y="4386771"/>
                </a:cubicBezTo>
                <a:cubicBezTo>
                  <a:pt x="3160954" y="4425590"/>
                  <a:pt x="2964456" y="4434173"/>
                  <a:pt x="2770207" y="4412201"/>
                </a:cubicBezTo>
                <a:cubicBezTo>
                  <a:pt x="2685525" y="4402537"/>
                  <a:pt x="2599953" y="4402410"/>
                  <a:pt x="2514889" y="4393637"/>
                </a:cubicBezTo>
                <a:cubicBezTo>
                  <a:pt x="2307137" y="4370851"/>
                  <a:pt x="2102209" y="4327277"/>
                  <a:pt x="1903167" y="4263562"/>
                </a:cubicBezTo>
                <a:cubicBezTo>
                  <a:pt x="1560623" y="4156119"/>
                  <a:pt x="1238932" y="4006972"/>
                  <a:pt x="948393" y="3794249"/>
                </a:cubicBezTo>
                <a:cubicBezTo>
                  <a:pt x="647554" y="3573897"/>
                  <a:pt x="396813" y="3308660"/>
                  <a:pt x="223634" y="2975526"/>
                </a:cubicBezTo>
                <a:cubicBezTo>
                  <a:pt x="129454" y="2796370"/>
                  <a:pt x="67150" y="2602198"/>
                  <a:pt x="39520" y="2401695"/>
                </a:cubicBezTo>
                <a:cubicBezTo>
                  <a:pt x="34510" y="2367555"/>
                  <a:pt x="26729" y="2333872"/>
                  <a:pt x="16252" y="2300991"/>
                </a:cubicBezTo>
                <a:cubicBezTo>
                  <a:pt x="-9179" y="2218598"/>
                  <a:pt x="-24" y="2135695"/>
                  <a:pt x="11801" y="2053556"/>
                </a:cubicBezTo>
                <a:cubicBezTo>
                  <a:pt x="93686" y="1480615"/>
                  <a:pt x="377868" y="1021983"/>
                  <a:pt x="812850" y="651084"/>
                </a:cubicBezTo>
                <a:cubicBezTo>
                  <a:pt x="1176755" y="340201"/>
                  <a:pt x="1598260" y="146042"/>
                  <a:pt x="2066810" y="52586"/>
                </a:cubicBezTo>
                <a:cubicBezTo>
                  <a:pt x="2154544" y="35039"/>
                  <a:pt x="2243041" y="23087"/>
                  <a:pt x="2332046" y="14441"/>
                </a:cubicBezTo>
                <a:cubicBezTo>
                  <a:pt x="2421052" y="5794"/>
                  <a:pt x="2508913" y="2107"/>
                  <a:pt x="2612541" y="836"/>
                </a:cubicBezTo>
                <a:close/>
              </a:path>
            </a:pathLst>
          </a:custGeom>
          <a:noFill/>
          <a:extLst>
            <a:ext uri="{909E8E84-426E-40DD-AFC4-6F175D3DCCD1}">
              <a14:hiddenFill xmlns:a14="http://schemas.microsoft.com/office/drawing/2010/main">
                <a:solidFill>
                  <a:srgbClr val="FFFFFF"/>
                </a:solidFill>
              </a14:hiddenFill>
            </a:ext>
          </a:extLst>
        </p:spPr>
      </p:pic>
      <p:sp>
        <p:nvSpPr>
          <p:cNvPr id="1036" name="sketchy line">
            <a:extLst>
              <a:ext uri="{FF2B5EF4-FFF2-40B4-BE49-F238E27FC236}">
                <a16:creationId xmlns:a16="http://schemas.microsoft.com/office/drawing/2014/main" id="{3F9B0603-37C5-4312-AE4D-A3D0154754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85532"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dirty="0">
                <a:solidFill>
                  <a:prstClr val="black">
                    <a:tint val="75000"/>
                  </a:prstClr>
                </a:solidFill>
                <a:latin typeface="Calibri" panose="020F0502020204030204"/>
                <a:ea typeface="+mn-ea"/>
                <a:cs typeface="+mn-cs"/>
              </a:rPr>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861578AF-03B9-8441-9797-F15B0F838A10}" type="slidenum">
              <a:rPr lang="en-US" smtClean="0">
                <a:solidFill>
                  <a:prstClr val="black">
                    <a:tint val="75000"/>
                  </a:prstClr>
                </a:solidFill>
                <a:latin typeface="Calibri" panose="020F0502020204030204"/>
              </a:rPr>
              <a:pPr>
                <a:spcAft>
                  <a:spcPts val="600"/>
                </a:spcAft>
                <a:defRPr/>
              </a:pPr>
              <a:t>1</a:t>
            </a:fld>
            <a:endParaRPr lang="en-US">
              <a:solidFill>
                <a:prstClr val="black">
                  <a:tint val="75000"/>
                </a:prstClr>
              </a:solidFill>
              <a:latin typeface="Calibri" panose="020F0502020204030204"/>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21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30936" y="639520"/>
            <a:ext cx="3429000" cy="1719072"/>
          </a:xfrm>
        </p:spPr>
        <p:txBody>
          <a:bodyPr anchor="b">
            <a:normAutofit/>
          </a:bodyPr>
          <a:lstStyle/>
          <a:p>
            <a:pPr lvl="1">
              <a:lnSpc>
                <a:spcPct val="90000"/>
              </a:lnSpc>
            </a:pPr>
            <a:r>
              <a:rPr lang="en-US" sz="5400">
                <a:latin typeface="Apple Chancery" panose="03020702040506060504" pitchFamily="66" charset="-79"/>
                <a:cs typeface="Apple Chancery" panose="03020702040506060504" pitchFamily="66" charset="-79"/>
              </a:rPr>
              <a:t>Pair Plot Analysis</a:t>
            </a:r>
          </a:p>
        </p:txBody>
      </p:sp>
      <p:sp>
        <p:nvSpPr>
          <p:cNvPr id="5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630936" y="2807208"/>
            <a:ext cx="3429000" cy="3410712"/>
          </a:xfrm>
        </p:spPr>
        <p:txBody>
          <a:bodyPr anchor="t">
            <a:normAutofit/>
          </a:bodyPr>
          <a:lstStyle/>
          <a:p>
            <a:pPr>
              <a:spcAft>
                <a:spcPts val="600"/>
              </a:spcAft>
            </a:pPr>
            <a:r>
              <a:rPr lang="en-US" sz="1700" dirty="0"/>
              <a:t>Pair plot showing relationships between variables such as age, gender, medical conditions, and billing amount.</a:t>
            </a:r>
          </a:p>
          <a:p>
            <a:pPr>
              <a:spcAft>
                <a:spcPts val="600"/>
              </a:spcAft>
            </a:pPr>
            <a:r>
              <a:rPr lang="en-US" sz="1700" dirty="0"/>
              <a:t>Explanation of the plot:</a:t>
            </a:r>
          </a:p>
          <a:p>
            <a:pPr lvl="1">
              <a:spcAft>
                <a:spcPts val="600"/>
              </a:spcAft>
            </a:pPr>
            <a:r>
              <a:rPr lang="en-US" sz="1700" dirty="0"/>
              <a:t>Diagonal plots show the distribution of each variable.</a:t>
            </a:r>
          </a:p>
          <a:p>
            <a:pPr lvl="1">
              <a:spcAft>
                <a:spcPts val="600"/>
              </a:spcAft>
            </a:pPr>
            <a:r>
              <a:rPr lang="en-US" sz="1700" dirty="0"/>
              <a:t>Off-diagonal plots show scatter plots of variable pairs.</a:t>
            </a:r>
          </a:p>
        </p:txBody>
      </p:sp>
      <p:pic>
        <p:nvPicPr>
          <p:cNvPr id="8" name="Picture 7">
            <a:extLst>
              <a:ext uri="{FF2B5EF4-FFF2-40B4-BE49-F238E27FC236}">
                <a16:creationId xmlns:a16="http://schemas.microsoft.com/office/drawing/2014/main" id="{474CC543-18CA-8E57-163D-F2535D1C7E61}"/>
              </a:ext>
            </a:extLst>
          </p:cNvPr>
          <p:cNvPicPr>
            <a:picLocks noChangeAspect="1"/>
          </p:cNvPicPr>
          <p:nvPr/>
        </p:nvPicPr>
        <p:blipFill>
          <a:blip r:embed="rId3"/>
          <a:stretch>
            <a:fillRect/>
          </a:stretch>
        </p:blipFill>
        <p:spPr>
          <a:xfrm>
            <a:off x="4703214" y="249936"/>
            <a:ext cx="7074258" cy="5967984"/>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10</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2482490"/>
      </p:ext>
    </p:extLst>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30936" y="640823"/>
            <a:ext cx="3419856" cy="5583148"/>
          </a:xfrm>
        </p:spPr>
        <p:txBody>
          <a:bodyPr anchor="ctr">
            <a:normAutofit/>
          </a:bodyPr>
          <a:lstStyle/>
          <a:p>
            <a:pPr lvl="1"/>
            <a:r>
              <a:rPr lang="en-US" sz="5000">
                <a:latin typeface="Apple Chancery" panose="03020702040506060504" pitchFamily="66" charset="-79"/>
                <a:cs typeface="Apple Chancery" panose="03020702040506060504" pitchFamily="66" charset="-79"/>
              </a:rPr>
              <a:t>Conclusion</a:t>
            </a:r>
            <a:endParaRPr lang="en-US" sz="5000" dirty="0">
              <a:latin typeface="Apple Chancery" panose="03020702040506060504" pitchFamily="66" charset="-79"/>
              <a:cs typeface="Apple Chancery" panose="03020702040506060504" pitchFamily="66" charset="-79"/>
            </a:endParaRPr>
          </a:p>
        </p:txBody>
      </p:sp>
      <p:sp>
        <p:nvSpPr>
          <p:cNvPr id="82"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Graphic 59" descr="Health">
            <a:extLst>
              <a:ext uri="{FF2B5EF4-FFF2-40B4-BE49-F238E27FC236}">
                <a16:creationId xmlns:a16="http://schemas.microsoft.com/office/drawing/2014/main" id="{5ED4FA09-90BC-4018-3C48-2ED20B01981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82235" y="2136561"/>
            <a:ext cx="2252472" cy="2252472"/>
          </a:xfrm>
          <a:prstGeom prst="rect">
            <a:avLst/>
          </a:prstGeom>
        </p:spPr>
      </p:pic>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4501896" y="1666244"/>
            <a:ext cx="5752218" cy="2796028"/>
          </a:xfrm>
        </p:spPr>
        <p:txBody>
          <a:bodyPr anchor="t">
            <a:normAutofit lnSpcReduction="10000"/>
          </a:bodyPr>
          <a:lstStyle/>
          <a:p>
            <a:pPr>
              <a:spcAft>
                <a:spcPts val="600"/>
              </a:spcAft>
            </a:pPr>
            <a:r>
              <a:rPr lang="en-US" sz="2400"/>
              <a:t>Valuable insights into patient demographics, medical conditions, and medication usage.</a:t>
            </a:r>
          </a:p>
          <a:p>
            <a:pPr>
              <a:spcAft>
                <a:spcPts val="600"/>
              </a:spcAft>
            </a:pPr>
            <a:r>
              <a:rPr lang="en-US" sz="2400"/>
              <a:t>Trends in billing and admission types.</a:t>
            </a:r>
          </a:p>
          <a:p>
            <a:pPr>
              <a:spcAft>
                <a:spcPts val="600"/>
              </a:spcAft>
            </a:pPr>
            <a:r>
              <a:rPr lang="en-US" sz="2400"/>
              <a:t>Data-driven recommendations for healthcare policy improvements and resource optimization.</a:t>
            </a:r>
            <a:endParaRPr lang="en-US" sz="2400" dirty="0"/>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11</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8313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6" name="Rectangle 95">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Graphic 85" descr="Doctor">
            <a:extLst>
              <a:ext uri="{FF2B5EF4-FFF2-40B4-BE49-F238E27FC236}">
                <a16:creationId xmlns:a16="http://schemas.microsoft.com/office/drawing/2014/main" id="{97256453-041C-3815-EDF0-D576A52F392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4988" y="1744515"/>
            <a:ext cx="3368969" cy="3368969"/>
          </a:xfrm>
          <a:prstGeom prst="rect">
            <a:avLst/>
          </a:prstGeom>
        </p:spPr>
      </p:pic>
      <p:sp>
        <p:nvSpPr>
          <p:cNvPr id="98" name="Freeform: Shape 97">
            <a:extLst>
              <a:ext uri="{FF2B5EF4-FFF2-40B4-BE49-F238E27FC236}">
                <a16:creationId xmlns:a16="http://schemas.microsoft.com/office/drawing/2014/main" id="{15109354-9C5D-4F8C-B0E6-D1043C7BF2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5759354" y="457201"/>
            <a:ext cx="5337270" cy="1835911"/>
          </a:xfrm>
        </p:spPr>
        <p:txBody>
          <a:bodyPr anchor="b">
            <a:normAutofit/>
          </a:bodyPr>
          <a:lstStyle/>
          <a:p>
            <a:pPr lvl="1"/>
            <a:r>
              <a:rPr lang="en-US" sz="5400">
                <a:solidFill>
                  <a:srgbClr val="FFFFFF"/>
                </a:solidFill>
                <a:latin typeface="Apple Chancery" panose="03020702040506060504" pitchFamily="66" charset="-79"/>
                <a:cs typeface="Apple Chancery" panose="03020702040506060504" pitchFamily="66" charset="-79"/>
              </a:rPr>
              <a:t>Future Scope</a:t>
            </a:r>
          </a:p>
        </p:txBody>
      </p:sp>
      <p:sp>
        <p:nvSpPr>
          <p:cNvPr id="100" name="sketch line">
            <a:extLst>
              <a:ext uri="{FF2B5EF4-FFF2-40B4-BE49-F238E27FC236}">
                <a16:creationId xmlns:a16="http://schemas.microsoft.com/office/drawing/2014/main" id="{49B530FE-A87D-41A0-A920-ADC6539EA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9353" y="2560829"/>
            <a:ext cx="5029200" cy="18288"/>
          </a:xfrm>
          <a:custGeom>
            <a:avLst/>
            <a:gdLst>
              <a:gd name="connsiteX0" fmla="*/ 0 w 5029200"/>
              <a:gd name="connsiteY0" fmla="*/ 0 h 18288"/>
              <a:gd name="connsiteX1" fmla="*/ 528066 w 5029200"/>
              <a:gd name="connsiteY1" fmla="*/ 0 h 18288"/>
              <a:gd name="connsiteX2" fmla="*/ 1207008 w 5029200"/>
              <a:gd name="connsiteY2" fmla="*/ 0 h 18288"/>
              <a:gd name="connsiteX3" fmla="*/ 1785366 w 5029200"/>
              <a:gd name="connsiteY3" fmla="*/ 0 h 18288"/>
              <a:gd name="connsiteX4" fmla="*/ 2313432 w 5029200"/>
              <a:gd name="connsiteY4" fmla="*/ 0 h 18288"/>
              <a:gd name="connsiteX5" fmla="*/ 2992374 w 5029200"/>
              <a:gd name="connsiteY5" fmla="*/ 0 h 18288"/>
              <a:gd name="connsiteX6" fmla="*/ 3621024 w 5029200"/>
              <a:gd name="connsiteY6" fmla="*/ 0 h 18288"/>
              <a:gd name="connsiteX7" fmla="*/ 4249674 w 5029200"/>
              <a:gd name="connsiteY7" fmla="*/ 0 h 18288"/>
              <a:gd name="connsiteX8" fmla="*/ 5029200 w 5029200"/>
              <a:gd name="connsiteY8" fmla="*/ 0 h 18288"/>
              <a:gd name="connsiteX9" fmla="*/ 5029200 w 5029200"/>
              <a:gd name="connsiteY9" fmla="*/ 18288 h 18288"/>
              <a:gd name="connsiteX10" fmla="*/ 4501134 w 5029200"/>
              <a:gd name="connsiteY10" fmla="*/ 18288 h 18288"/>
              <a:gd name="connsiteX11" fmla="*/ 4023360 w 5029200"/>
              <a:gd name="connsiteY11" fmla="*/ 18288 h 18288"/>
              <a:gd name="connsiteX12" fmla="*/ 3344418 w 5029200"/>
              <a:gd name="connsiteY12" fmla="*/ 18288 h 18288"/>
              <a:gd name="connsiteX13" fmla="*/ 2816352 w 5029200"/>
              <a:gd name="connsiteY13" fmla="*/ 18288 h 18288"/>
              <a:gd name="connsiteX14" fmla="*/ 2137410 w 5029200"/>
              <a:gd name="connsiteY14" fmla="*/ 18288 h 18288"/>
              <a:gd name="connsiteX15" fmla="*/ 1408176 w 5029200"/>
              <a:gd name="connsiteY15" fmla="*/ 18288 h 18288"/>
              <a:gd name="connsiteX16" fmla="*/ 829818 w 5029200"/>
              <a:gd name="connsiteY16" fmla="*/ 18288 h 18288"/>
              <a:gd name="connsiteX17" fmla="*/ 0 w 5029200"/>
              <a:gd name="connsiteY17" fmla="*/ 18288 h 18288"/>
              <a:gd name="connsiteX18" fmla="*/ 0 w 5029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29200" h="18288" fill="none" extrusionOk="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w="5029200" h="18288" stroke="0" extrusionOk="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5759354" y="2798064"/>
            <a:ext cx="5461095" cy="3417611"/>
          </a:xfrm>
        </p:spPr>
        <p:txBody>
          <a:bodyPr anchor="t">
            <a:normAutofit/>
          </a:bodyPr>
          <a:lstStyle/>
          <a:p>
            <a:pPr>
              <a:spcAft>
                <a:spcPts val="600"/>
              </a:spcAft>
            </a:pPr>
            <a:r>
              <a:rPr lang="en-US" sz="2200">
                <a:solidFill>
                  <a:srgbClr val="FFFFFF"/>
                </a:solidFill>
              </a:rPr>
              <a:t>Further analysis of specific medical conditions.</a:t>
            </a:r>
          </a:p>
          <a:p>
            <a:pPr>
              <a:spcAft>
                <a:spcPts val="600"/>
              </a:spcAft>
            </a:pPr>
            <a:r>
              <a:rPr lang="en-US" sz="2200">
                <a:solidFill>
                  <a:srgbClr val="FFFFFF"/>
                </a:solidFill>
              </a:rPr>
              <a:t>Regional comparisons and impact analysis.</a:t>
            </a:r>
          </a:p>
          <a:p>
            <a:pPr>
              <a:spcAft>
                <a:spcPts val="600"/>
              </a:spcAft>
            </a:pPr>
            <a:r>
              <a:rPr lang="en-US" sz="2200">
                <a:solidFill>
                  <a:srgbClr val="FFFFFF"/>
                </a:solidFill>
              </a:rPr>
              <a:t>Integration of additional datasets for comprehensive analysis.</a:t>
            </a:r>
          </a:p>
          <a:p>
            <a:pPr>
              <a:spcAft>
                <a:spcPts val="600"/>
              </a:spcAft>
            </a:pPr>
            <a:r>
              <a:rPr lang="en-US" sz="2200">
                <a:solidFill>
                  <a:srgbClr val="FFFFFF"/>
                </a:solidFill>
              </a:rPr>
              <a:t>Continuous monitoring and policy adjustment recommendations.</a:t>
            </a:r>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5916304" y="6356350"/>
            <a:ext cx="4114800" cy="365125"/>
          </a:xfrm>
        </p:spPr>
        <p:txBody>
          <a:bodyPr>
            <a:normAutofit/>
          </a:bodyPr>
          <a:lstStyle/>
          <a:p>
            <a:pPr algn="l">
              <a:spcAft>
                <a:spcPts val="600"/>
              </a:spcAft>
            </a:pPr>
            <a:r>
              <a:rPr lang="en-US" dirty="0">
                <a:solidFill>
                  <a:srgbClr val="FFFFFF"/>
                </a:solidFill>
              </a:rPr>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10058400" y="6356350"/>
            <a:ext cx="1295400" cy="365125"/>
          </a:xfrm>
        </p:spPr>
        <p:txBody>
          <a:bodyPr>
            <a:normAutofit/>
          </a:bodyPr>
          <a:lstStyle/>
          <a:p>
            <a:pPr>
              <a:spcAft>
                <a:spcPts val="600"/>
              </a:spcAft>
            </a:pPr>
            <a:fld id="{861578AF-03B9-8441-9797-F15B0F838A10}" type="slidenum">
              <a:rPr lang="en-US">
                <a:solidFill>
                  <a:srgbClr val="FFFFFF"/>
                </a:solidFill>
              </a:rPr>
              <a:pPr>
                <a:spcAft>
                  <a:spcPts val="600"/>
                </a:spcAft>
              </a:pPr>
              <a:t>12</a:t>
            </a:fld>
            <a:endParaRPr lang="en-US">
              <a:solidFill>
                <a:srgbClr val="FFFFFF"/>
              </a:solidFill>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20307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838200" y="365125"/>
            <a:ext cx="10515600" cy="1325563"/>
          </a:xfrm>
        </p:spPr>
        <p:txBody>
          <a:bodyPr>
            <a:normAutofit/>
          </a:bodyPr>
          <a:lstStyle/>
          <a:p>
            <a:r>
              <a:rPr lang="en-US" sz="5400" dirty="0">
                <a:latin typeface="Apple Chancery" panose="03020702040506060504" pitchFamily="66" charset="-79"/>
                <a:cs typeface="Apple Chancery" panose="03020702040506060504" pitchFamily="66" charset="-79"/>
              </a:rPr>
              <a:t>References</a:t>
            </a:r>
          </a:p>
        </p:txBody>
      </p:sp>
      <p:sp>
        <p:nvSpPr>
          <p:cNvPr id="28"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838200" y="1929384"/>
            <a:ext cx="10515600" cy="4251960"/>
          </a:xfrm>
        </p:spPr>
        <p:txBody>
          <a:bodyPr>
            <a:normAutofit fontScale="92500" lnSpcReduction="10000"/>
          </a:bodyPr>
          <a:lstStyle/>
          <a:p>
            <a:endParaRPr lang="en-US" sz="2200" dirty="0"/>
          </a:p>
          <a:p>
            <a:r>
              <a:rPr lang="en-US" sz="2200" dirty="0"/>
              <a:t>Data Sources:</a:t>
            </a:r>
          </a:p>
          <a:p>
            <a:pPr lvl="1"/>
            <a:r>
              <a:rPr lang="en-US" sz="1800" dirty="0">
                <a:hlinkClick r:id="rId3"/>
              </a:rPr>
              <a:t>Kaggle: Healthcare Dataset</a:t>
            </a:r>
            <a:endParaRPr lang="en-US" sz="1800" dirty="0"/>
          </a:p>
          <a:p>
            <a:r>
              <a:rPr lang="en-US" sz="2200" dirty="0"/>
              <a:t>Research Papers:</a:t>
            </a:r>
          </a:p>
          <a:p>
            <a:pPr lvl="1"/>
            <a:r>
              <a:rPr lang="en-US" sz="1800" dirty="0">
                <a:hlinkClick r:id="rId4"/>
              </a:rPr>
              <a:t>The Northridge Group. (n.d.). Impact of Big Data on Health Care. </a:t>
            </a:r>
            <a:endParaRPr lang="en-US" sz="1800" dirty="0"/>
          </a:p>
          <a:p>
            <a:pPr lvl="1"/>
            <a:r>
              <a:rPr lang="en-US" sz="1800" dirty="0">
                <a:hlinkClick r:id="rId5"/>
              </a:rPr>
              <a:t>USC Sol Price School of Public Policy. (2023, November 17). How Health Care Data Analytics Improves Quality of Care. </a:t>
            </a:r>
            <a:endParaRPr lang="en-US" sz="1800" dirty="0"/>
          </a:p>
          <a:p>
            <a:pPr lvl="1"/>
            <a:r>
              <a:rPr lang="en-US" sz="1800" dirty="0">
                <a:hlinkClick r:id="rId6"/>
              </a:rPr>
              <a:t>St. Bonaventure University. (2021, June 21). How Business Analytics Is Changing the Healthcare Industry. </a:t>
            </a:r>
            <a:endParaRPr lang="en-US" sz="1800" dirty="0"/>
          </a:p>
          <a:p>
            <a:pPr lvl="1"/>
            <a:r>
              <a:rPr lang="en-US" sz="1800" dirty="0">
                <a:hlinkClick r:id="rId7"/>
              </a:rPr>
              <a:t>Abbott. (n.d.). The Impact of Big Data in Healthcare. </a:t>
            </a:r>
            <a:endParaRPr lang="en-US" sz="1800" dirty="0"/>
          </a:p>
          <a:p>
            <a:pPr lvl="1"/>
            <a:r>
              <a:rPr lang="en-US" sz="1800" dirty="0">
                <a:hlinkClick r:id="rId8"/>
              </a:rPr>
              <a:t>Southern Methodist University. (2023, June). The Future of Data Analytics in the Healthcare. </a:t>
            </a:r>
            <a:endParaRPr lang="en-US" sz="1800" dirty="0"/>
          </a:p>
          <a:p>
            <a:pPr lvl="1"/>
            <a:r>
              <a:rPr lang="en-US" sz="1800" dirty="0" err="1"/>
              <a:t>Pedregosa</a:t>
            </a:r>
            <a:r>
              <a:rPr lang="en-US" sz="1800" dirty="0"/>
              <a:t>, F., </a:t>
            </a:r>
            <a:r>
              <a:rPr lang="en-US" sz="1800" dirty="0" err="1"/>
              <a:t>Varoquaux</a:t>
            </a:r>
            <a:r>
              <a:rPr lang="en-US" sz="1800" dirty="0"/>
              <a:t>, G., </a:t>
            </a:r>
            <a:r>
              <a:rPr lang="en-US" sz="1800" dirty="0" err="1"/>
              <a:t>Gramfort</a:t>
            </a:r>
            <a:r>
              <a:rPr lang="en-US" sz="1800" dirty="0"/>
              <a:t>, A., Michel, V., </a:t>
            </a:r>
            <a:r>
              <a:rPr lang="en-US" sz="1800" dirty="0" err="1"/>
              <a:t>Thirion</a:t>
            </a:r>
            <a:r>
              <a:rPr lang="en-US" sz="1800" dirty="0"/>
              <a:t>, B., Grisel, O., ... &amp; </a:t>
            </a:r>
            <a:r>
              <a:rPr lang="en-US" sz="1800" dirty="0" err="1"/>
              <a:t>Vanderplas</a:t>
            </a:r>
            <a:r>
              <a:rPr lang="en-US" sz="1800" dirty="0"/>
              <a:t>, J. (2011). "</a:t>
            </a:r>
            <a:r>
              <a:rPr lang="en-US" sz="1800" dirty="0">
                <a:hlinkClick r:id="rId9"/>
              </a:rPr>
              <a:t>Scikit-learn: Machine Learning in Python." Journal of Machine Learning Research, 12(Oct), 2825-2830.</a:t>
            </a:r>
            <a:endParaRPr lang="en-US" sz="1800" dirty="0"/>
          </a:p>
          <a:p>
            <a:pPr lvl="1"/>
            <a:r>
              <a:rPr lang="en-US" sz="1800" dirty="0"/>
              <a:t>TensorFlow. (2024). "</a:t>
            </a:r>
            <a:r>
              <a:rPr lang="en-US" sz="1800" dirty="0">
                <a:hlinkClick r:id="rId10"/>
              </a:rPr>
              <a:t>TensorFlow</a:t>
            </a:r>
            <a:r>
              <a:rPr lang="en-US" sz="1800" dirty="0"/>
              <a:t>: An end-to-end open-source machine learning platform."</a:t>
            </a:r>
          </a:p>
          <a:p>
            <a:pPr lvl="1"/>
            <a:r>
              <a:rPr lang="en-US" sz="1800" dirty="0" err="1"/>
              <a:t>Keras</a:t>
            </a:r>
            <a:r>
              <a:rPr lang="en-US" sz="1800" dirty="0"/>
              <a:t>. (2024). "</a:t>
            </a:r>
            <a:r>
              <a:rPr lang="en-US" sz="1800" dirty="0">
                <a:hlinkClick r:id="rId11"/>
              </a:rPr>
              <a:t>Keras</a:t>
            </a:r>
            <a:r>
              <a:rPr lang="en-US" sz="1800" dirty="0"/>
              <a:t>: The Python Deep Learning library." </a:t>
            </a:r>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13</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1330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E117B44-F22E-3AA1-A980-E91309E1B3D3}"/>
              </a:ext>
            </a:extLst>
          </p:cNvPr>
          <p:cNvPicPr>
            <a:picLocks noChangeAspect="1"/>
          </p:cNvPicPr>
          <p:nvPr/>
        </p:nvPicPr>
        <p:blipFill>
          <a:blip r:embed="rId3"/>
          <a:stretch>
            <a:fillRect/>
          </a:stretch>
        </p:blipFill>
        <p:spPr>
          <a:xfrm>
            <a:off x="4654296" y="889963"/>
            <a:ext cx="6894576" cy="3395577"/>
          </a:xfrm>
          <a:prstGeom prst="rect">
            <a:avLst/>
          </a:prstGeom>
        </p:spPr>
      </p:pic>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4654296" y="4798577"/>
            <a:ext cx="6894576" cy="1428487"/>
          </a:xfrm>
        </p:spPr>
        <p:txBody>
          <a:bodyPr anchor="t">
            <a:normAutofit/>
          </a:bodyPr>
          <a:lstStyle/>
          <a:p>
            <a:pPr marL="0" indent="0">
              <a:buNone/>
            </a:pPr>
            <a:r>
              <a:rPr lang="en-US" sz="1700" dirty="0"/>
              <a:t>Email: </a:t>
            </a:r>
            <a:r>
              <a:rPr lang="en-US" sz="1700" dirty="0">
                <a:hlinkClick r:id="rId4"/>
              </a:rPr>
              <a:t>janapaga@mail.uc.edu</a:t>
            </a:r>
            <a:endParaRPr lang="en-US" sz="1700" dirty="0"/>
          </a:p>
          <a:p>
            <a:pPr marL="0" indent="0">
              <a:buNone/>
            </a:pPr>
            <a:r>
              <a:rPr lang="en-US" sz="1700" dirty="0"/>
              <a:t>LinkedIn: </a:t>
            </a:r>
            <a:r>
              <a:rPr lang="en-US" sz="1700" dirty="0">
                <a:hlinkClick r:id="rId5"/>
              </a:rPr>
              <a:t>https://www.linkedin.com/in/geetha-janapareddi/</a:t>
            </a:r>
            <a:r>
              <a:rPr lang="en-US" sz="1700" dirty="0"/>
              <a:t> </a:t>
            </a:r>
          </a:p>
          <a:p>
            <a:pPr marL="0" indent="0">
              <a:buNone/>
            </a:pPr>
            <a:r>
              <a:rPr lang="en-US" sz="1700" dirty="0"/>
              <a:t>Role: </a:t>
            </a:r>
            <a:r>
              <a:rPr lang="en-US" sz="1700" i="1" dirty="0"/>
              <a:t>Masters in Business Analytics with Data Science Specialization</a:t>
            </a:r>
            <a:endParaRPr lang="en-US" sz="1700" dirty="0"/>
          </a:p>
          <a:p>
            <a:pPr marL="0" indent="0">
              <a:buNone/>
            </a:pPr>
            <a:endParaRPr lang="en-US" sz="1700" dirty="0"/>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14</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with long black hair wearing a white shirt&#10;&#10;Description automatically generated">
            <a:extLst>
              <a:ext uri="{FF2B5EF4-FFF2-40B4-BE49-F238E27FC236}">
                <a16:creationId xmlns:a16="http://schemas.microsoft.com/office/drawing/2014/main" id="{FAC7F6EB-08FD-634E-D513-A0A6EB5D5409}"/>
              </a:ext>
            </a:extLst>
          </p:cNvPr>
          <p:cNvPicPr>
            <a:picLocks noChangeAspect="1"/>
          </p:cNvPicPr>
          <p:nvPr/>
        </p:nvPicPr>
        <p:blipFill rotWithShape="1">
          <a:blip r:embed="rId7"/>
          <a:srcRect l="8174" t="24595" r="2791"/>
          <a:stretch/>
        </p:blipFill>
        <p:spPr>
          <a:xfrm>
            <a:off x="795476" y="1706852"/>
            <a:ext cx="2676249" cy="3395577"/>
          </a:xfrm>
          <a:prstGeom prst="rect">
            <a:avLst/>
          </a:prstGeom>
        </p:spPr>
      </p:pic>
      <p:sp>
        <p:nvSpPr>
          <p:cNvPr id="9" name="TextBox 8">
            <a:extLst>
              <a:ext uri="{FF2B5EF4-FFF2-40B4-BE49-F238E27FC236}">
                <a16:creationId xmlns:a16="http://schemas.microsoft.com/office/drawing/2014/main" id="{7CFCD5FC-5DED-709E-5CF0-0FA4A224FA55}"/>
              </a:ext>
            </a:extLst>
          </p:cNvPr>
          <p:cNvSpPr txBox="1"/>
          <p:nvPr/>
        </p:nvSpPr>
        <p:spPr>
          <a:xfrm>
            <a:off x="1142474" y="5142555"/>
            <a:ext cx="2167581" cy="369332"/>
          </a:xfrm>
          <a:prstGeom prst="rect">
            <a:avLst/>
          </a:prstGeom>
          <a:noFill/>
        </p:spPr>
        <p:txBody>
          <a:bodyPr wrap="none" rtlCol="0">
            <a:spAutoFit/>
          </a:bodyPr>
          <a:lstStyle/>
          <a:p>
            <a:pPr marL="0" indent="0">
              <a:buNone/>
            </a:pPr>
            <a:r>
              <a:rPr lang="en-US" sz="1800" dirty="0">
                <a:latin typeface="Apple Chancery" panose="03020702040506060504" pitchFamily="66" charset="-79"/>
                <a:ea typeface="Brush Script MT" panose="03060802040406070304" pitchFamily="66" charset="-122"/>
                <a:cs typeface="Apple Chancery" panose="03020702040506060504" pitchFamily="66" charset="-79"/>
              </a:rPr>
              <a:t>Geetha Janapareddi</a:t>
            </a:r>
          </a:p>
        </p:txBody>
      </p:sp>
    </p:spTree>
    <p:extLst>
      <p:ext uri="{BB962C8B-B14F-4D97-AF65-F5344CB8AC3E}">
        <p14:creationId xmlns:p14="http://schemas.microsoft.com/office/powerpoint/2010/main" val="320545579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 name="Rectangle 66">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kern="1200">
                <a:solidFill>
                  <a:schemeClr val="tx1"/>
                </a:solidFill>
                <a:latin typeface="+mj-lt"/>
                <a:ea typeface="+mj-ea"/>
                <a:cs typeface="+mj-cs"/>
              </a:rPr>
              <a:t>Appendix</a:t>
            </a:r>
            <a:endParaRPr lang="en-US" sz="6600" kern="1200" dirty="0">
              <a:solidFill>
                <a:schemeClr val="tx1"/>
              </a:solidFill>
              <a:latin typeface="+mj-lt"/>
              <a:ea typeface="+mj-ea"/>
              <a:cs typeface="+mj-cs"/>
            </a:endParaRPr>
          </a:p>
        </p:txBody>
      </p:sp>
      <p:sp>
        <p:nvSpPr>
          <p:cNvPr id="68"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dirty="0">
                <a:solidFill>
                  <a:schemeClr val="tx1">
                    <a:tint val="75000"/>
                  </a:schemeClr>
                </a:solidFill>
                <a:latin typeface="+mn-lt"/>
                <a:ea typeface="+mn-ea"/>
                <a:cs typeface="+mn-cs"/>
              </a:rPr>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61578AF-03B9-8441-9797-F15B0F838A10}" type="slidenum">
              <a:rPr lang="en-US" smtClean="0">
                <a:solidFill>
                  <a:schemeClr val="tx1">
                    <a:tint val="75000"/>
                  </a:schemeClr>
                </a:solidFill>
              </a:rPr>
              <a:pPr>
                <a:spcAft>
                  <a:spcPts val="600"/>
                </a:spcAft>
              </a:pPr>
              <a:t>15</a:t>
            </a:fld>
            <a:endParaRPr lang="en-US">
              <a:solidFill>
                <a:schemeClr val="tx1">
                  <a:tint val="75000"/>
                </a:schemeClr>
              </a:solidFill>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903681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dirty="0">
                <a:latin typeface="Apple Chancery" panose="03020702040506060504" pitchFamily="66" charset="-79"/>
                <a:cs typeface="Apple Chancery" panose="03020702040506060504" pitchFamily="66" charset="-79"/>
              </a:rPr>
              <a:t>Medication</a:t>
            </a:r>
            <a:r>
              <a:rPr lang="en-US" sz="6600" dirty="0"/>
              <a:t> </a:t>
            </a:r>
            <a:r>
              <a:rPr lang="en-US" sz="6600" dirty="0">
                <a:latin typeface="Apple Chancery" panose="03020702040506060504" pitchFamily="66" charset="-79"/>
                <a:cs typeface="Apple Chancery" panose="03020702040506060504" pitchFamily="66" charset="-79"/>
              </a:rPr>
              <a:t>Details</a:t>
            </a:r>
          </a:p>
        </p:txBody>
      </p:sp>
      <p:sp>
        <p:nvSpPr>
          <p:cNvPr id="89"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1C07F5B-2872-C5DA-ECE3-44199127949D}"/>
              </a:ext>
            </a:extLst>
          </p:cNvPr>
          <p:cNvPicPr>
            <a:picLocks noChangeAspect="1"/>
          </p:cNvPicPr>
          <p:nvPr/>
        </p:nvPicPr>
        <p:blipFill>
          <a:blip r:embed="rId3"/>
          <a:stretch>
            <a:fillRect/>
          </a:stretch>
        </p:blipFill>
        <p:spPr>
          <a:xfrm>
            <a:off x="635000" y="2025412"/>
            <a:ext cx="4671438" cy="4624722"/>
          </a:xfrm>
          <a:prstGeom prst="rect">
            <a:avLst/>
          </a:prstGeom>
        </p:spPr>
      </p:pic>
      <p:pic>
        <p:nvPicPr>
          <p:cNvPr id="7" name="Picture 6">
            <a:extLst>
              <a:ext uri="{FF2B5EF4-FFF2-40B4-BE49-F238E27FC236}">
                <a16:creationId xmlns:a16="http://schemas.microsoft.com/office/drawing/2014/main" id="{E281B7FC-6C9E-1910-5A40-0A97B68DEB71}"/>
              </a:ext>
            </a:extLst>
          </p:cNvPr>
          <p:cNvPicPr>
            <a:picLocks noChangeAspect="1"/>
          </p:cNvPicPr>
          <p:nvPr/>
        </p:nvPicPr>
        <p:blipFill>
          <a:blip r:embed="rId4"/>
          <a:stretch>
            <a:fillRect/>
          </a:stretch>
        </p:blipFill>
        <p:spPr>
          <a:xfrm>
            <a:off x="6531512" y="2640212"/>
            <a:ext cx="5017009" cy="2307823"/>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dirty="0">
                <a:solidFill>
                  <a:schemeClr val="tx1">
                    <a:tint val="75000"/>
                  </a:schemeClr>
                </a:solidFill>
                <a:latin typeface="+mn-lt"/>
                <a:ea typeface="+mn-ea"/>
                <a:cs typeface="+mn-cs"/>
              </a:rPr>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61578AF-03B9-8441-9797-F15B0F838A10}" type="slidenum">
              <a:rPr lang="en-US" smtClean="0">
                <a:solidFill>
                  <a:schemeClr val="tx1">
                    <a:tint val="75000"/>
                  </a:schemeClr>
                </a:solidFill>
              </a:rPr>
              <a:pPr>
                <a:spcAft>
                  <a:spcPts val="600"/>
                </a:spcAft>
              </a:pPr>
              <a:t>16</a:t>
            </a:fld>
            <a:endParaRPr lang="en-US">
              <a:solidFill>
                <a:schemeClr val="tx1">
                  <a:tint val="75000"/>
                </a:schemeClr>
              </a:solidFill>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25073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dirty="0">
                <a:latin typeface="Apple Chancery" panose="03020702040506060504" pitchFamily="66" charset="-79"/>
                <a:cs typeface="Apple Chancery" panose="03020702040506060504" pitchFamily="66" charset="-79"/>
              </a:rPr>
              <a:t>Admission Details</a:t>
            </a:r>
          </a:p>
        </p:txBody>
      </p:sp>
      <p:sp>
        <p:nvSpPr>
          <p:cNvPr id="96"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898345BE-AF83-4049-9724-301089D811C3}"/>
              </a:ext>
            </a:extLst>
          </p:cNvPr>
          <p:cNvPicPr>
            <a:picLocks noChangeAspect="1"/>
          </p:cNvPicPr>
          <p:nvPr/>
        </p:nvPicPr>
        <p:blipFill>
          <a:blip r:embed="rId3"/>
          <a:stretch>
            <a:fillRect/>
          </a:stretch>
        </p:blipFill>
        <p:spPr>
          <a:xfrm>
            <a:off x="510113" y="2001789"/>
            <a:ext cx="4977057" cy="4740645"/>
          </a:xfrm>
          <a:prstGeom prst="rect">
            <a:avLst/>
          </a:prstGeom>
        </p:spPr>
      </p:pic>
      <p:pic>
        <p:nvPicPr>
          <p:cNvPr id="3" name="Picture 2">
            <a:extLst>
              <a:ext uri="{FF2B5EF4-FFF2-40B4-BE49-F238E27FC236}">
                <a16:creationId xmlns:a16="http://schemas.microsoft.com/office/drawing/2014/main" id="{F10D2588-0D9C-7D54-DDF8-2564B8469AB0}"/>
              </a:ext>
            </a:extLst>
          </p:cNvPr>
          <p:cNvPicPr>
            <a:picLocks noChangeAspect="1"/>
          </p:cNvPicPr>
          <p:nvPr/>
        </p:nvPicPr>
        <p:blipFill>
          <a:blip r:embed="rId4"/>
          <a:stretch>
            <a:fillRect/>
          </a:stretch>
        </p:blipFill>
        <p:spPr>
          <a:xfrm>
            <a:off x="6391616" y="2539066"/>
            <a:ext cx="5468192" cy="3485971"/>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dirty="0">
                <a:solidFill>
                  <a:schemeClr val="tx1">
                    <a:tint val="75000"/>
                  </a:schemeClr>
                </a:solidFill>
                <a:latin typeface="+mn-lt"/>
                <a:ea typeface="+mn-ea"/>
                <a:cs typeface="+mn-cs"/>
              </a:rPr>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61578AF-03B9-8441-9797-F15B0F838A10}" type="slidenum">
              <a:rPr lang="en-US" smtClean="0">
                <a:solidFill>
                  <a:schemeClr val="tx1">
                    <a:tint val="75000"/>
                  </a:schemeClr>
                </a:solidFill>
              </a:rPr>
              <a:pPr>
                <a:spcAft>
                  <a:spcPts val="600"/>
                </a:spcAft>
              </a:pPr>
              <a:t>17</a:t>
            </a:fld>
            <a:endParaRPr lang="en-US">
              <a:solidFill>
                <a:schemeClr val="tx1">
                  <a:tint val="75000"/>
                </a:schemeClr>
              </a:solidFill>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829984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Apple Chancery" panose="03020702040506060504" pitchFamily="66" charset="-79"/>
                <a:cs typeface="Apple Chancery" panose="03020702040506060504" pitchFamily="66" charset="-79"/>
              </a:rPr>
              <a:t>Medical Length</a:t>
            </a:r>
            <a:endParaRPr lang="en-US" sz="6600" kern="1200" dirty="0">
              <a:solidFill>
                <a:schemeClr val="tx1"/>
              </a:solidFill>
              <a:latin typeface="Apple Chancery" panose="03020702040506060504" pitchFamily="66" charset="-79"/>
              <a:cs typeface="Apple Chancery" panose="03020702040506060504" pitchFamily="66" charset="-79"/>
            </a:endParaRPr>
          </a:p>
        </p:txBody>
      </p:sp>
      <p:sp>
        <p:nvSpPr>
          <p:cNvPr id="1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8F8496-40CA-7A76-80F7-5D62754B50C9}"/>
              </a:ext>
            </a:extLst>
          </p:cNvPr>
          <p:cNvPicPr>
            <a:picLocks noChangeAspect="1"/>
          </p:cNvPicPr>
          <p:nvPr/>
        </p:nvPicPr>
        <p:blipFill>
          <a:blip r:embed="rId3"/>
          <a:stretch>
            <a:fillRect/>
          </a:stretch>
        </p:blipFill>
        <p:spPr>
          <a:xfrm>
            <a:off x="5866254" y="475488"/>
            <a:ext cx="5682468" cy="5696712"/>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Author: Geetha Janapareddi </a:t>
            </a:r>
            <a:endParaRPr lang="en-US" kern="1200" dirty="0">
              <a:solidFill>
                <a:schemeClr val="tx1">
                  <a:tint val="75000"/>
                </a:schemeClr>
              </a:solidFill>
              <a:latin typeface="+mn-lt"/>
              <a:ea typeface="+mn-ea"/>
              <a:cs typeface="+mn-cs"/>
            </a:endParaRP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61578AF-03B9-8441-9797-F15B0F838A10}" type="slidenum">
              <a:rPr lang="en-US" smtClean="0">
                <a:solidFill>
                  <a:schemeClr val="tx1">
                    <a:tint val="75000"/>
                  </a:schemeClr>
                </a:solidFill>
              </a:rPr>
              <a:pPr>
                <a:spcAft>
                  <a:spcPts val="600"/>
                </a:spcAft>
              </a:pPr>
              <a:t>18</a:t>
            </a:fld>
            <a:endParaRPr lang="en-US">
              <a:solidFill>
                <a:schemeClr val="tx1">
                  <a:tint val="75000"/>
                </a:schemeClr>
              </a:solidFill>
            </a:endParaRPr>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145133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838200" y="557188"/>
            <a:ext cx="10515600" cy="1133499"/>
          </a:xfrm>
        </p:spPr>
        <p:txBody>
          <a:bodyPr>
            <a:normAutofit/>
          </a:bodyPr>
          <a:lstStyle/>
          <a:p>
            <a:pPr algn="ctr"/>
            <a:r>
              <a:rPr lang="en-US" sz="5200">
                <a:latin typeface="Apple Chancery" panose="03020702040506060504" pitchFamily="66" charset="-79"/>
                <a:cs typeface="Apple Chancery" panose="03020702040506060504" pitchFamily="66" charset="-79"/>
              </a:rPr>
              <a:t>Introduction</a:t>
            </a:r>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a:pPr>
                <a:spcAft>
                  <a:spcPts val="600"/>
                </a:spcAft>
              </a:pPr>
              <a:t>2</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2">
            <a:extLst>
              <a:ext uri="{FF2B5EF4-FFF2-40B4-BE49-F238E27FC236}">
                <a16:creationId xmlns:a16="http://schemas.microsoft.com/office/drawing/2014/main" id="{47B09481-218A-4811-702B-296A826A5432}"/>
              </a:ext>
            </a:extLst>
          </p:cNvPr>
          <p:cNvGraphicFramePr>
            <a:graphicFrameLocks noGrp="1"/>
          </p:cNvGraphicFramePr>
          <p:nvPr>
            <p:ph idx="1"/>
            <p:extLst>
              <p:ext uri="{D42A27DB-BD31-4B8C-83A1-F6EECF244321}">
                <p14:modId xmlns:p14="http://schemas.microsoft.com/office/powerpoint/2010/main" val="365996810"/>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86659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838200" y="365125"/>
            <a:ext cx="10515600" cy="1325563"/>
          </a:xfrm>
        </p:spPr>
        <p:txBody>
          <a:bodyPr>
            <a:normAutofit/>
          </a:bodyPr>
          <a:lstStyle/>
          <a:p>
            <a:pPr algn="ctr"/>
            <a:r>
              <a:rPr lang="en-US" sz="5400">
                <a:latin typeface="Apple Chancery" panose="03020702040506060504" pitchFamily="66" charset="-79"/>
                <a:cs typeface="Apple Chancery" panose="03020702040506060504" pitchFamily="66" charset="-79"/>
              </a:rPr>
              <a:t>Problem Description</a:t>
            </a:r>
            <a:endParaRPr lang="en-US" sz="5400" dirty="0">
              <a:latin typeface="Apple Chancery" panose="03020702040506060504" pitchFamily="66" charset="-79"/>
              <a:cs typeface="Apple Chancery" panose="03020702040506060504" pitchFamily="66" charset="-79"/>
            </a:endParaRPr>
          </a:p>
        </p:txBody>
      </p:sp>
      <p:sp>
        <p:nvSpPr>
          <p:cNvPr id="14"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3</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6" name="Content Placeholder 6">
            <a:extLst>
              <a:ext uri="{FF2B5EF4-FFF2-40B4-BE49-F238E27FC236}">
                <a16:creationId xmlns:a16="http://schemas.microsoft.com/office/drawing/2014/main" id="{BA4DCC1D-291C-4F5D-C46B-889B20CF5DEF}"/>
              </a:ext>
            </a:extLst>
          </p:cNvPr>
          <p:cNvGraphicFramePr>
            <a:graphicFrameLocks noGrp="1"/>
          </p:cNvGraphicFramePr>
          <p:nvPr>
            <p:ph idx="1"/>
            <p:extLst>
              <p:ext uri="{D42A27DB-BD31-4B8C-83A1-F6EECF244321}">
                <p14:modId xmlns:p14="http://schemas.microsoft.com/office/powerpoint/2010/main" val="283785755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9123649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841248" y="548640"/>
            <a:ext cx="3600860" cy="5431536"/>
          </a:xfrm>
        </p:spPr>
        <p:txBody>
          <a:bodyPr>
            <a:normAutofit/>
          </a:bodyPr>
          <a:lstStyle/>
          <a:p>
            <a:r>
              <a:rPr lang="en-US" sz="4600" dirty="0">
                <a:latin typeface="Apple Chancery" panose="03020702040506060504" pitchFamily="66" charset="-79"/>
                <a:cs typeface="Apple Chancery" panose="03020702040506060504" pitchFamily="66" charset="-79"/>
              </a:rPr>
              <a:t>Methodology</a:t>
            </a:r>
          </a:p>
        </p:txBody>
      </p:sp>
      <p:sp>
        <p:nvSpPr>
          <p:cNvPr id="35"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5126418" y="552091"/>
            <a:ext cx="6224335" cy="5431536"/>
          </a:xfrm>
        </p:spPr>
        <p:txBody>
          <a:bodyPr anchor="ctr">
            <a:normAutofit/>
          </a:bodyPr>
          <a:lstStyle/>
          <a:p>
            <a:endParaRPr lang="en-US" sz="2200" dirty="0"/>
          </a:p>
          <a:p>
            <a:pPr lvl="1"/>
            <a:r>
              <a:rPr lang="en-US" sz="2200" dirty="0"/>
              <a:t>Exploratory Data Analysis (EDA)</a:t>
            </a:r>
          </a:p>
          <a:p>
            <a:pPr lvl="1"/>
            <a:r>
              <a:rPr lang="en-US" sz="2200" dirty="0"/>
              <a:t>Insights and Trend Analysis</a:t>
            </a:r>
          </a:p>
          <a:p>
            <a:pPr lvl="1"/>
            <a:r>
              <a:rPr lang="en-US" sz="2200" dirty="0"/>
              <a:t>Correlation and Causal Analysis</a:t>
            </a:r>
          </a:p>
          <a:p>
            <a:pPr lvl="1"/>
            <a:r>
              <a:rPr lang="en-US" sz="2200" dirty="0"/>
              <a:t>Predictive Modeling and Scenario Analysis</a:t>
            </a:r>
          </a:p>
          <a:p>
            <a:pPr lvl="1"/>
            <a:r>
              <a:rPr lang="en-US" sz="2200" dirty="0"/>
              <a:t>Synthesis and Reporting</a:t>
            </a:r>
          </a:p>
        </p:txBody>
      </p:sp>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4</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93853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572493" y="238539"/>
            <a:ext cx="11018520" cy="1434415"/>
          </a:xfrm>
        </p:spPr>
        <p:txBody>
          <a:bodyPr anchor="b">
            <a:normAutofit/>
          </a:bodyPr>
          <a:lstStyle/>
          <a:p>
            <a:r>
              <a:rPr lang="en-US" sz="3000" b="1" kern="1200">
                <a:latin typeface="APPLE CHANCERY" panose="03020702040506060504" pitchFamily="66" charset="-79"/>
                <a:cs typeface="APPLE CHANCERY" panose="03020702040506060504" pitchFamily="66" charset="-79"/>
              </a:rPr>
              <a:t>Comprehensive Exploratory Data Analysis of Healthcare Data</a:t>
            </a:r>
            <a:br>
              <a:rPr lang="en-US" sz="3000" b="1" kern="1200">
                <a:latin typeface="APPLE CHANCERY" panose="03020702040506060504" pitchFamily="66" charset="-79"/>
                <a:cs typeface="APPLE CHANCERY" panose="03020702040506060504" pitchFamily="66" charset="-79"/>
              </a:rPr>
            </a:br>
            <a:endParaRPr lang="en-US" sz="3000"/>
          </a:p>
        </p:txBody>
      </p:sp>
      <p:sp>
        <p:nvSpPr>
          <p:cNvPr id="3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572492" y="2071316"/>
            <a:ext cx="8156979" cy="4119172"/>
          </a:xfrm>
        </p:spPr>
        <p:txBody>
          <a:bodyPr anchor="t">
            <a:normAutofit/>
          </a:bodyPr>
          <a:lstStyle/>
          <a:p>
            <a:endParaRPr lang="en-US" sz="1500" dirty="0"/>
          </a:p>
          <a:p>
            <a:r>
              <a:rPr lang="en-US" sz="2000" b="1" kern="1200" dirty="0">
                <a:latin typeface="+mn-lt"/>
                <a:ea typeface="+mn-ea"/>
                <a:cs typeface="+mn-cs"/>
              </a:rPr>
              <a:t>Key Insights</a:t>
            </a:r>
            <a:r>
              <a:rPr lang="en-US" sz="2000" dirty="0"/>
              <a:t>:</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Dataset is from 2019 to 2024 over 5 years of Data.</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The dataset initially contained 55,500 rows and 16 columns, with 534 duplicate entries removed, resulting in 54,966 unique entries.</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Patients' ages range from 13 to 89 years, with a nearly equal gender distribution of 50.02% male and 49.97% female.</a:t>
            </a:r>
          </a:p>
          <a:p>
            <a:pPr marL="565214" lvl="1" indent="-108014" defTabSz="345643">
              <a:spcBef>
                <a:spcPts val="0"/>
              </a:spcBef>
              <a:defRPr/>
            </a:pPr>
            <a:r>
              <a:rPr kumimoji="0" lang="en-US" sz="1800" b="1" i="0" u="none" strike="noStrike" kern="1200" cap="none" spc="0" normalizeH="0" baseline="0" noProof="0" dirty="0">
                <a:ln>
                  <a:noFill/>
                </a:ln>
                <a:effectLst/>
                <a:uLnTx/>
                <a:uFillTx/>
                <a:latin typeface="Aptos" panose="02110004020202020204"/>
                <a:ea typeface="+mn-ea"/>
                <a:cs typeface="+mn-cs"/>
              </a:rPr>
              <a:t>“A-” </a:t>
            </a:r>
            <a:r>
              <a:rPr kumimoji="0" lang="en-US" sz="1800" b="0" i="0" u="none" strike="noStrike" kern="1200" cap="none" spc="0" normalizeH="0" baseline="0" noProof="0" dirty="0">
                <a:ln>
                  <a:noFill/>
                </a:ln>
                <a:effectLst/>
                <a:uLnTx/>
                <a:uFillTx/>
                <a:latin typeface="Aptos" panose="02110004020202020204"/>
                <a:ea typeface="+mn-ea"/>
                <a:cs typeface="+mn-cs"/>
              </a:rPr>
              <a:t>being the most common blood type with 6,898 occurrences.</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Admission types are balanced with “elective” admissions at 33.6% (18,473 cases), “emergency” admissions at 32.9% (18,102 cases), and a significant number of “urgent” admissions.</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“Cigna” is the most frequent insurance provider (11,139 patients), while “Aetna” has the least (10,822 patients).</a:t>
            </a:r>
          </a:p>
          <a:p>
            <a:pPr marL="565214" lvl="1" indent="-108014" defTabSz="345643">
              <a:spcBef>
                <a:spcPts val="0"/>
              </a:spcBef>
              <a:defRPr/>
            </a:pPr>
            <a:r>
              <a:rPr kumimoji="0" lang="en-US" sz="1800" b="0" i="0" u="none" strike="noStrike" kern="1200" cap="none" spc="0" normalizeH="0" baseline="0" noProof="0" dirty="0">
                <a:ln>
                  <a:noFill/>
                </a:ln>
                <a:effectLst/>
                <a:uLnTx/>
                <a:uFillTx/>
                <a:latin typeface="Aptos" panose="02110004020202020204"/>
                <a:ea typeface="+mn-ea"/>
                <a:cs typeface="+mn-cs"/>
              </a:rPr>
              <a:t>Billing amounts vary widely from -$</a:t>
            </a:r>
            <a:r>
              <a:rPr kumimoji="0" lang="en-US" sz="1800" b="1" i="0" u="none" strike="noStrike" kern="1200" cap="none" spc="0" normalizeH="0" baseline="0" noProof="0" dirty="0">
                <a:ln>
                  <a:noFill/>
                </a:ln>
                <a:effectLst/>
                <a:uLnTx/>
                <a:uFillTx/>
                <a:latin typeface="Aptos" panose="02110004020202020204"/>
                <a:ea typeface="+mn-ea"/>
                <a:cs typeface="+mn-cs"/>
              </a:rPr>
              <a:t>2,008.49</a:t>
            </a:r>
            <a:r>
              <a:rPr kumimoji="0" lang="en-US" sz="1800" b="0" i="0" u="none" strike="noStrike" kern="1200" cap="none" spc="0" normalizeH="0" baseline="0" noProof="0" dirty="0">
                <a:ln>
                  <a:noFill/>
                </a:ln>
                <a:effectLst/>
                <a:uLnTx/>
                <a:uFillTx/>
                <a:latin typeface="Aptos" panose="02110004020202020204"/>
                <a:ea typeface="+mn-ea"/>
                <a:cs typeface="+mn-cs"/>
              </a:rPr>
              <a:t> to $</a:t>
            </a:r>
            <a:r>
              <a:rPr kumimoji="0" lang="en-US" sz="1800" b="1" i="0" u="none" strike="noStrike" kern="1200" cap="none" spc="0" normalizeH="0" baseline="0" noProof="0" dirty="0">
                <a:ln>
                  <a:noFill/>
                </a:ln>
                <a:effectLst/>
                <a:uLnTx/>
                <a:uFillTx/>
                <a:latin typeface="Aptos" panose="02110004020202020204"/>
                <a:ea typeface="+mn-ea"/>
                <a:cs typeface="+mn-cs"/>
              </a:rPr>
              <a:t>52,764.28</a:t>
            </a:r>
            <a:r>
              <a:rPr kumimoji="0" lang="en-US" sz="1800" b="0" i="0" u="none" strike="noStrike" kern="1200" cap="none" spc="0" normalizeH="0" baseline="0" noProof="0" dirty="0">
                <a:ln>
                  <a:noFill/>
                </a:ln>
                <a:effectLst/>
                <a:uLnTx/>
                <a:uFillTx/>
                <a:latin typeface="Aptos" panose="02110004020202020204"/>
                <a:ea typeface="+mn-ea"/>
                <a:cs typeface="+mn-cs"/>
              </a:rPr>
              <a:t>, with an average billing amount of $</a:t>
            </a:r>
            <a:r>
              <a:rPr kumimoji="0" lang="en-US" sz="1800" b="1" i="0" u="none" strike="noStrike" kern="1200" cap="none" spc="0" normalizeH="0" baseline="0" noProof="0" dirty="0">
                <a:ln>
                  <a:noFill/>
                </a:ln>
                <a:effectLst/>
                <a:uLnTx/>
                <a:uFillTx/>
                <a:latin typeface="Aptos" panose="02110004020202020204"/>
                <a:ea typeface="+mn-ea"/>
                <a:cs typeface="+mn-cs"/>
              </a:rPr>
              <a:t>25,539.32</a:t>
            </a:r>
            <a:r>
              <a:rPr kumimoji="0" lang="en-US" sz="1800" b="0" i="0" u="none" strike="noStrike" kern="1200" cap="none" spc="0" normalizeH="0" baseline="0" noProof="0" dirty="0">
                <a:ln>
                  <a:noFill/>
                </a:ln>
                <a:effectLst/>
                <a:uLnTx/>
                <a:uFillTx/>
                <a:latin typeface="Aptos" panose="02110004020202020204"/>
                <a:ea typeface="+mn-ea"/>
                <a:cs typeface="+mn-cs"/>
              </a:rPr>
              <a:t>.</a:t>
            </a:r>
          </a:p>
        </p:txBody>
      </p:sp>
      <p:pic>
        <p:nvPicPr>
          <p:cNvPr id="3" name="Picture 2">
            <a:extLst>
              <a:ext uri="{FF2B5EF4-FFF2-40B4-BE49-F238E27FC236}">
                <a16:creationId xmlns:a16="http://schemas.microsoft.com/office/drawing/2014/main" id="{F9DF3A25-D146-D9CC-FABA-CEA2CECDC938}"/>
              </a:ext>
            </a:extLst>
          </p:cNvPr>
          <p:cNvPicPr>
            <a:picLocks noChangeAspect="1"/>
          </p:cNvPicPr>
          <p:nvPr/>
        </p:nvPicPr>
        <p:blipFill rotWithShape="1">
          <a:blip r:embed="rId3"/>
          <a:srcRect l="13539" r="5648"/>
          <a:stretch/>
        </p:blipFill>
        <p:spPr>
          <a:xfrm>
            <a:off x="8873521" y="2030499"/>
            <a:ext cx="2894219" cy="3008376"/>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5</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747295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C98DC3-3EA0-87A0-D896-59766A642296}"/>
              </a:ext>
            </a:extLst>
          </p:cNvPr>
          <p:cNvSpPr>
            <a:spLocks noGrp="1"/>
          </p:cNvSpPr>
          <p:nvPr>
            <p:ph type="title"/>
          </p:nvPr>
        </p:nvSpPr>
        <p:spPr>
          <a:xfrm>
            <a:off x="630936" y="502920"/>
            <a:ext cx="3758184" cy="1463040"/>
          </a:xfrm>
        </p:spPr>
        <p:txBody>
          <a:bodyPr vert="horz" lIns="91440" tIns="45720" rIns="91440" bIns="45720" rtlCol="0" anchor="ctr">
            <a:normAutofit fontScale="90000"/>
          </a:bodyPr>
          <a:lstStyle/>
          <a:p>
            <a:r>
              <a:rPr lang="en-US" kern="1200" dirty="0">
                <a:latin typeface="Apple Chancery" panose="03020702040506060504" pitchFamily="66" charset="-79"/>
                <a:cs typeface="Apple Chancery" panose="03020702040506060504" pitchFamily="66" charset="-79"/>
              </a:rPr>
              <a:t>Data Cleaning Process</a:t>
            </a:r>
            <a:endParaRPr lang="en-US" b="1" kern="1200" dirty="0">
              <a:latin typeface="APPLE CHANCERY" panose="03020702040506060504" pitchFamily="66" charset="-79"/>
              <a:cs typeface="APPLE CHANCERY" panose="03020702040506060504" pitchFamily="66" charset="-79"/>
            </a:endParaRPr>
          </a:p>
        </p:txBody>
      </p:sp>
      <p:sp>
        <p:nvSpPr>
          <p:cNvPr id="12" name="Footer Placeholder 11">
            <a:extLst>
              <a:ext uri="{FF2B5EF4-FFF2-40B4-BE49-F238E27FC236}">
                <a16:creationId xmlns:a16="http://schemas.microsoft.com/office/drawing/2014/main" id="{E3CD5982-B4C0-1AE2-5080-61380A8AD8D0}"/>
              </a:ext>
            </a:extLst>
          </p:cNvPr>
          <p:cNvSpPr>
            <a:spLocks noGrp="1"/>
          </p:cNvSpPr>
          <p:nvPr>
            <p:ph type="ftr" sz="quarter" idx="11"/>
          </p:nvPr>
        </p:nvSpPr>
        <p:spPr/>
        <p:txBody>
          <a:bodyPr/>
          <a:lstStyle/>
          <a:p>
            <a:r>
              <a:rPr lang="en-US" dirty="0"/>
              <a:t>Author: Geetha Janapareddi </a:t>
            </a:r>
          </a:p>
        </p:txBody>
      </p:sp>
      <p:sp>
        <p:nvSpPr>
          <p:cNvPr id="4" name="Slide Number Placeholder 3">
            <a:extLst>
              <a:ext uri="{FF2B5EF4-FFF2-40B4-BE49-F238E27FC236}">
                <a16:creationId xmlns:a16="http://schemas.microsoft.com/office/drawing/2014/main" id="{84091BBE-6721-A068-6060-EC46D9E83511}"/>
              </a:ext>
            </a:extLst>
          </p:cNvPr>
          <p:cNvSpPr>
            <a:spLocks noGrp="1"/>
          </p:cNvSpPr>
          <p:nvPr>
            <p:ph type="sldNum" sz="quarter" idx="12"/>
          </p:nvPr>
        </p:nvSpPr>
        <p:spPr/>
        <p:txBody>
          <a:bodyPr vert="horz" lIns="91440" tIns="45720" rIns="91440" bIns="45720" rtlCol="0">
            <a:normAutofit/>
          </a:bodyPr>
          <a:lstStyle/>
          <a:p>
            <a:pPr>
              <a:spcAft>
                <a:spcPts val="600"/>
              </a:spcAft>
            </a:pPr>
            <a:fld id="{861578AF-03B9-8441-9797-F15B0F838A10}" type="slidenum">
              <a:rPr lang="en-US"/>
              <a:pPr>
                <a:spcAft>
                  <a:spcPts val="600"/>
                </a:spcAft>
              </a:pPr>
              <a:t>6</a:t>
            </a:fld>
            <a:endParaRPr lang="en-US"/>
          </a:p>
        </p:txBody>
      </p:sp>
      <p:graphicFrame>
        <p:nvGraphicFramePr>
          <p:cNvPr id="10" name="TextBox 7">
            <a:extLst>
              <a:ext uri="{FF2B5EF4-FFF2-40B4-BE49-F238E27FC236}">
                <a16:creationId xmlns:a16="http://schemas.microsoft.com/office/drawing/2014/main" id="{3599DEFA-B54E-A699-41C6-1F513EB3FA37}"/>
              </a:ext>
            </a:extLst>
          </p:cNvPr>
          <p:cNvGraphicFramePr/>
          <p:nvPr>
            <p:extLst>
              <p:ext uri="{D42A27DB-BD31-4B8C-83A1-F6EECF244321}">
                <p14:modId xmlns:p14="http://schemas.microsoft.com/office/powerpoint/2010/main" val="2437910898"/>
              </p:ext>
            </p:extLst>
          </p:nvPr>
        </p:nvGraphicFramePr>
        <p:xfrm>
          <a:off x="4654295" y="502920"/>
          <a:ext cx="6894576" cy="14630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2641428B-7192-1D44-290B-2054086D0DE5}"/>
              </a:ext>
            </a:extLst>
          </p:cNvPr>
          <p:cNvSpPr txBox="1"/>
          <p:nvPr/>
        </p:nvSpPr>
        <p:spPr>
          <a:xfrm>
            <a:off x="958815" y="2571214"/>
            <a:ext cx="2111828" cy="461665"/>
          </a:xfrm>
          <a:prstGeom prst="rect">
            <a:avLst/>
          </a:prstGeom>
          <a:noFill/>
        </p:spPr>
        <p:txBody>
          <a:bodyPr wrap="square" rtlCol="0">
            <a:spAutoFit/>
          </a:bodyPr>
          <a:lstStyle/>
          <a:p>
            <a:r>
              <a:rPr lang="en-US" sz="2400" b="1" dirty="0">
                <a:latin typeface="Angsana New" panose="02020603050405020304" pitchFamily="18" charset="-34"/>
                <a:cs typeface="Angsana New" panose="02020603050405020304" pitchFamily="18" charset="-34"/>
              </a:rPr>
              <a:t>After Data Cleaning: </a:t>
            </a:r>
          </a:p>
        </p:txBody>
      </p:sp>
      <p:pic>
        <p:nvPicPr>
          <p:cNvPr id="11" name="Picture 2" descr="UC Logo - University of Cincinnati">
            <a:extLst>
              <a:ext uri="{FF2B5EF4-FFF2-40B4-BE49-F238E27FC236}">
                <a16:creationId xmlns:a16="http://schemas.microsoft.com/office/drawing/2014/main" id="{E140ED13-6EB1-CD59-A761-F3622CD5DF3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36F8B843-B9A6-FA96-7748-E661E13F8CD8}"/>
              </a:ext>
            </a:extLst>
          </p:cNvPr>
          <p:cNvPicPr>
            <a:picLocks noChangeAspect="1"/>
          </p:cNvPicPr>
          <p:nvPr/>
        </p:nvPicPr>
        <p:blipFill>
          <a:blip r:embed="rId9"/>
          <a:stretch>
            <a:fillRect/>
          </a:stretch>
        </p:blipFill>
        <p:spPr>
          <a:xfrm>
            <a:off x="982672" y="3223884"/>
            <a:ext cx="9786211" cy="2875788"/>
          </a:xfrm>
          <a:prstGeom prst="rect">
            <a:avLst/>
          </a:prstGeom>
        </p:spPr>
      </p:pic>
    </p:spTree>
    <p:extLst>
      <p:ext uri="{BB962C8B-B14F-4D97-AF65-F5344CB8AC3E}">
        <p14:creationId xmlns:p14="http://schemas.microsoft.com/office/powerpoint/2010/main" val="44672107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12648" y="365125"/>
            <a:ext cx="5295015" cy="2063808"/>
          </a:xfrm>
        </p:spPr>
        <p:txBody>
          <a:bodyPr anchor="b">
            <a:normAutofit/>
          </a:bodyPr>
          <a:lstStyle/>
          <a:p>
            <a:r>
              <a:rPr lang="en-US" sz="4600" dirty="0">
                <a:latin typeface="Apple Chancery" panose="03020702040506060504" pitchFamily="66" charset="-79"/>
                <a:cs typeface="Apple Chancery" panose="03020702040506060504" pitchFamily="66" charset="-79"/>
              </a:rPr>
              <a:t>Medical and Insurance Data Analysis</a:t>
            </a:r>
          </a:p>
        </p:txBody>
      </p:sp>
      <p:sp>
        <p:nvSpPr>
          <p:cNvPr id="21"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612648" y="2908005"/>
            <a:ext cx="5295015" cy="3268957"/>
          </a:xfrm>
        </p:spPr>
        <p:txBody>
          <a:bodyPr>
            <a:normAutofit/>
          </a:bodyPr>
          <a:lstStyle/>
          <a:p>
            <a:pPr lvl="0"/>
            <a:r>
              <a:rPr lang="en-US" sz="2200" dirty="0"/>
              <a:t>After cleaning, there were 27,496 males and 27,470 females, with “A-”  </a:t>
            </a:r>
            <a:r>
              <a:rPr lang="en-US" sz="2400" b="0" i="0" u="none" strike="noStrike" kern="1200" baseline="0" dirty="0">
                <a:solidFill>
                  <a:srgbClr val="000000"/>
                </a:solidFill>
                <a:latin typeface="Aptos" panose="020B0004020202020204" pitchFamily="34" charset="0"/>
              </a:rPr>
              <a:t>which accounts for 6898 occurrences.</a:t>
            </a:r>
            <a:endParaRPr lang="en-US" sz="2200" dirty="0"/>
          </a:p>
          <a:p>
            <a:pPr lvl="0"/>
            <a:r>
              <a:rPr lang="en-US" sz="2200" dirty="0"/>
              <a:t>“Arthritis” is the most prevalent medical condition, while “Lipitor” is the most commonly used medication.</a:t>
            </a:r>
          </a:p>
          <a:p>
            <a:pPr lvl="0"/>
            <a:r>
              <a:rPr lang="en-US" sz="2200" dirty="0"/>
              <a:t>“Elective” admissions are the most common, followed by “emergency” and “urgent” admissions</a:t>
            </a:r>
          </a:p>
        </p:txBody>
      </p:sp>
      <p:pic>
        <p:nvPicPr>
          <p:cNvPr id="8" name="Picture 7" descr="A chart of different shades of orange&#10;&#10;Description automatically generated">
            <a:extLst>
              <a:ext uri="{FF2B5EF4-FFF2-40B4-BE49-F238E27FC236}">
                <a16:creationId xmlns:a16="http://schemas.microsoft.com/office/drawing/2014/main" id="{23A3E681-600D-6C36-CE60-4A4CCD67C1F7}"/>
              </a:ext>
            </a:extLst>
          </p:cNvPr>
          <p:cNvPicPr>
            <a:picLocks noChangeAspect="1"/>
          </p:cNvPicPr>
          <p:nvPr/>
        </p:nvPicPr>
        <p:blipFill>
          <a:blip r:embed="rId3"/>
          <a:stretch>
            <a:fillRect/>
          </a:stretch>
        </p:blipFill>
        <p:spPr>
          <a:xfrm>
            <a:off x="6396397" y="587443"/>
            <a:ext cx="2603605" cy="2434370"/>
          </a:xfrm>
          <a:prstGeom prst="rect">
            <a:avLst/>
          </a:prstGeom>
        </p:spPr>
      </p:pic>
      <p:pic>
        <p:nvPicPr>
          <p:cNvPr id="9" name="Picture 8" descr="A diagram of medical condition distribution&#10;&#10;Description automatically generated">
            <a:extLst>
              <a:ext uri="{FF2B5EF4-FFF2-40B4-BE49-F238E27FC236}">
                <a16:creationId xmlns:a16="http://schemas.microsoft.com/office/drawing/2014/main" id="{0625C149-F5D0-5DA4-0C24-7092DE705D3B}"/>
              </a:ext>
            </a:extLst>
          </p:cNvPr>
          <p:cNvPicPr>
            <a:picLocks noChangeAspect="1"/>
          </p:cNvPicPr>
          <p:nvPr/>
        </p:nvPicPr>
        <p:blipFill>
          <a:blip r:embed="rId4"/>
          <a:stretch>
            <a:fillRect/>
          </a:stretch>
        </p:blipFill>
        <p:spPr>
          <a:xfrm>
            <a:off x="9224328" y="655787"/>
            <a:ext cx="2603605" cy="2297680"/>
          </a:xfrm>
          <a:prstGeom prst="rect">
            <a:avLst/>
          </a:prstGeom>
        </p:spPr>
      </p:pic>
      <p:pic>
        <p:nvPicPr>
          <p:cNvPr id="3" name="Picture 2">
            <a:extLst>
              <a:ext uri="{FF2B5EF4-FFF2-40B4-BE49-F238E27FC236}">
                <a16:creationId xmlns:a16="http://schemas.microsoft.com/office/drawing/2014/main" id="{69BD3ABF-3616-51CD-3EFB-78D9D31EBE5E}"/>
              </a:ext>
            </a:extLst>
          </p:cNvPr>
          <p:cNvPicPr>
            <a:picLocks noChangeAspect="1"/>
          </p:cNvPicPr>
          <p:nvPr/>
        </p:nvPicPr>
        <p:blipFill>
          <a:blip r:embed="rId5"/>
          <a:stretch>
            <a:fillRect/>
          </a:stretch>
        </p:blipFill>
        <p:spPr>
          <a:xfrm>
            <a:off x="6396397" y="3932565"/>
            <a:ext cx="5431536" cy="1738091"/>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7</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48542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12648" y="365125"/>
            <a:ext cx="6986015" cy="1776484"/>
          </a:xfrm>
        </p:spPr>
        <p:txBody>
          <a:bodyPr anchor="b">
            <a:normAutofit/>
          </a:bodyPr>
          <a:lstStyle/>
          <a:p>
            <a:pPr lvl="1"/>
            <a:r>
              <a:rPr lang="en-US" sz="5400">
                <a:latin typeface="Apple Chancery" panose="03020702040506060504" pitchFamily="66" charset="-79"/>
                <a:cs typeface="Apple Chancery" panose="03020702040506060504" pitchFamily="66" charset="-79"/>
              </a:rPr>
              <a:t>Trend Analysis</a:t>
            </a:r>
          </a:p>
        </p:txBody>
      </p:sp>
      <p:pic>
        <p:nvPicPr>
          <p:cNvPr id="11" name="Picture 10" descr="A graph of a patient&#10;&#10;Description automatically generated with medium confidence">
            <a:extLst>
              <a:ext uri="{FF2B5EF4-FFF2-40B4-BE49-F238E27FC236}">
                <a16:creationId xmlns:a16="http://schemas.microsoft.com/office/drawing/2014/main" id="{6C57C0EA-2420-827A-11C7-7C6DEE41A14D}"/>
              </a:ext>
            </a:extLst>
          </p:cNvPr>
          <p:cNvPicPr>
            <a:picLocks noChangeAspect="1"/>
          </p:cNvPicPr>
          <p:nvPr/>
        </p:nvPicPr>
        <p:blipFill>
          <a:blip r:embed="rId3"/>
          <a:stretch>
            <a:fillRect/>
          </a:stretch>
        </p:blipFill>
        <p:spPr>
          <a:xfrm>
            <a:off x="7217664" y="421223"/>
            <a:ext cx="4693781" cy="1720386"/>
          </a:xfrm>
          <a:prstGeom prst="rect">
            <a:avLst/>
          </a:prstGeom>
        </p:spPr>
      </p:pic>
      <p:sp>
        <p:nvSpPr>
          <p:cNvPr id="52"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612647" y="2504819"/>
            <a:ext cx="6518379" cy="3672144"/>
          </a:xfrm>
        </p:spPr>
        <p:txBody>
          <a:bodyPr>
            <a:normAutofit/>
          </a:bodyPr>
          <a:lstStyle/>
          <a:p>
            <a:pPr indent="-228600">
              <a:spcAft>
                <a:spcPts val="600"/>
              </a:spcAft>
              <a:buFont typeface="Arial" panose="020B0604020202020204" pitchFamily="34" charset="0"/>
              <a:buChar char="•"/>
            </a:pPr>
            <a:r>
              <a:rPr lang="en-US" sz="2200" dirty="0"/>
              <a:t>Billing amount variability: -$2008.49 to $52,764.28.</a:t>
            </a:r>
          </a:p>
          <a:p>
            <a:pPr indent="-228600">
              <a:spcAft>
                <a:spcPts val="600"/>
              </a:spcAft>
              <a:buFont typeface="Arial" panose="020B0604020202020204" pitchFamily="34" charset="0"/>
              <a:buChar char="•"/>
            </a:pPr>
            <a:r>
              <a:rPr lang="en-US" sz="2200" dirty="0"/>
              <a:t>Average billing amount: $25,539.32.</a:t>
            </a:r>
          </a:p>
          <a:p>
            <a:pPr indent="-228600">
              <a:spcAft>
                <a:spcPts val="600"/>
              </a:spcAft>
              <a:buFont typeface="Arial" panose="020B0604020202020204" pitchFamily="34" charset="0"/>
              <a:buChar char="•"/>
            </a:pPr>
            <a:r>
              <a:rPr lang="en-US" sz="2200" dirty="0"/>
              <a:t>Top 10 hospitals by billing amount.</a:t>
            </a:r>
          </a:p>
          <a:p>
            <a:pPr indent="-228600">
              <a:spcAft>
                <a:spcPts val="600"/>
              </a:spcAft>
              <a:buFont typeface="Arial" panose="020B0604020202020204" pitchFamily="34" charset="0"/>
              <a:buChar char="•"/>
            </a:pPr>
            <a:r>
              <a:rPr lang="en-US" sz="2200" dirty="0"/>
              <a:t>Chronic conditions patterns by age.</a:t>
            </a:r>
          </a:p>
          <a:p>
            <a:pPr indent="-228600">
              <a:spcAft>
                <a:spcPts val="600"/>
              </a:spcAft>
              <a:buFont typeface="Arial" panose="020B0604020202020204" pitchFamily="34" charset="0"/>
              <a:buChar char="•"/>
            </a:pPr>
            <a:endParaRPr lang="en-US" sz="2200" dirty="0"/>
          </a:p>
          <a:p>
            <a:pPr marL="0" indent="0">
              <a:spcAft>
                <a:spcPts val="600"/>
              </a:spcAft>
              <a:buNone/>
            </a:pPr>
            <a:endParaRPr lang="en-US" sz="2200" dirty="0"/>
          </a:p>
        </p:txBody>
      </p:sp>
      <p:pic>
        <p:nvPicPr>
          <p:cNvPr id="10" name="Picture 9" descr="A graph of a number of patients&#10;&#10;Description automatically generated">
            <a:extLst>
              <a:ext uri="{FF2B5EF4-FFF2-40B4-BE49-F238E27FC236}">
                <a16:creationId xmlns:a16="http://schemas.microsoft.com/office/drawing/2014/main" id="{5BFEB6C6-76BE-BBCE-CFEF-5BF192B683C7}"/>
              </a:ext>
            </a:extLst>
          </p:cNvPr>
          <p:cNvPicPr>
            <a:picLocks noChangeAspect="1"/>
          </p:cNvPicPr>
          <p:nvPr/>
        </p:nvPicPr>
        <p:blipFill>
          <a:blip r:embed="rId4"/>
          <a:stretch>
            <a:fillRect/>
          </a:stretch>
        </p:blipFill>
        <p:spPr>
          <a:xfrm>
            <a:off x="7408534" y="4414759"/>
            <a:ext cx="4502911" cy="1762204"/>
          </a:xfrm>
          <a:prstGeom prst="rect">
            <a:avLst/>
          </a:prstGeom>
        </p:spPr>
      </p:pic>
      <p:pic>
        <p:nvPicPr>
          <p:cNvPr id="12" name="Picture 11" descr="A chart of a number of bars&#10;&#10;Description automatically generated">
            <a:extLst>
              <a:ext uri="{FF2B5EF4-FFF2-40B4-BE49-F238E27FC236}">
                <a16:creationId xmlns:a16="http://schemas.microsoft.com/office/drawing/2014/main" id="{6167563A-F316-079A-808F-9D9890BA1A91}"/>
              </a:ext>
            </a:extLst>
          </p:cNvPr>
          <p:cNvPicPr>
            <a:picLocks noChangeAspect="1"/>
          </p:cNvPicPr>
          <p:nvPr/>
        </p:nvPicPr>
        <p:blipFill>
          <a:blip r:embed="rId5"/>
          <a:stretch>
            <a:fillRect/>
          </a:stretch>
        </p:blipFill>
        <p:spPr>
          <a:xfrm>
            <a:off x="7312152" y="2414201"/>
            <a:ext cx="4599293" cy="1694548"/>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8</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39426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7A4AB-1854-5771-3C9D-5853D840716D}"/>
              </a:ext>
            </a:extLst>
          </p:cNvPr>
          <p:cNvSpPr>
            <a:spLocks noGrp="1"/>
          </p:cNvSpPr>
          <p:nvPr>
            <p:ph type="title"/>
          </p:nvPr>
        </p:nvSpPr>
        <p:spPr>
          <a:xfrm>
            <a:off x="640080" y="329184"/>
            <a:ext cx="6894576" cy="1783080"/>
          </a:xfrm>
        </p:spPr>
        <p:txBody>
          <a:bodyPr anchor="b">
            <a:normAutofit/>
          </a:bodyPr>
          <a:lstStyle/>
          <a:p>
            <a:pPr lvl="1"/>
            <a:r>
              <a:rPr lang="en-US" sz="5400" dirty="0">
                <a:latin typeface="Apple Chancery" panose="03020702040506060504" pitchFamily="66" charset="-79"/>
                <a:cs typeface="Apple Chancery" panose="03020702040506060504" pitchFamily="66" charset="-79"/>
              </a:rPr>
              <a:t>Correlation Analysis</a:t>
            </a:r>
            <a:endParaRPr lang="en-US" sz="5400">
              <a:latin typeface="Apple Chancery" panose="03020702040506060504" pitchFamily="66" charset="-79"/>
              <a:cs typeface="Apple Chancery" panose="03020702040506060504" pitchFamily="66" charset="-79"/>
            </a:endParaRPr>
          </a:p>
        </p:txBody>
      </p:sp>
      <p:sp>
        <p:nvSpPr>
          <p:cNvPr id="4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BE2522BA-BF1E-3FE5-8A5C-E3A518EE544A}"/>
              </a:ext>
            </a:extLst>
          </p:cNvPr>
          <p:cNvSpPr>
            <a:spLocks noGrp="1"/>
          </p:cNvSpPr>
          <p:nvPr>
            <p:ph idx="1"/>
          </p:nvPr>
        </p:nvSpPr>
        <p:spPr>
          <a:xfrm>
            <a:off x="640080" y="2706624"/>
            <a:ext cx="6894576" cy="3483864"/>
          </a:xfrm>
        </p:spPr>
        <p:txBody>
          <a:bodyPr>
            <a:normAutofit/>
          </a:bodyPr>
          <a:lstStyle/>
          <a:p>
            <a:pPr indent="-228600">
              <a:spcAft>
                <a:spcPts val="600"/>
              </a:spcAft>
              <a:buFont typeface="Arial" panose="020B0604020202020204" pitchFamily="34" charset="0"/>
              <a:buChar char="•"/>
            </a:pPr>
            <a:r>
              <a:rPr lang="en-US" sz="2200" dirty="0"/>
              <a:t>The correlation heatmap reveals relationships between various medical conditions and other factors.</a:t>
            </a:r>
          </a:p>
          <a:p>
            <a:pPr marL="0" indent="0">
              <a:spcAft>
                <a:spcPts val="600"/>
              </a:spcAft>
              <a:buNone/>
            </a:pPr>
            <a:endParaRPr lang="en-US" sz="2200" dirty="0"/>
          </a:p>
        </p:txBody>
      </p:sp>
      <p:pic>
        <p:nvPicPr>
          <p:cNvPr id="3" name="Picture 2" descr="A graph with numbers and red squares&#10;&#10;Description automatically generated">
            <a:extLst>
              <a:ext uri="{FF2B5EF4-FFF2-40B4-BE49-F238E27FC236}">
                <a16:creationId xmlns:a16="http://schemas.microsoft.com/office/drawing/2014/main" id="{1075383A-B31A-0DE6-EFDA-555D9E114E3D}"/>
              </a:ext>
            </a:extLst>
          </p:cNvPr>
          <p:cNvPicPr>
            <a:picLocks noChangeAspect="1"/>
          </p:cNvPicPr>
          <p:nvPr/>
        </p:nvPicPr>
        <p:blipFill>
          <a:blip r:embed="rId3"/>
          <a:stretch>
            <a:fillRect/>
          </a:stretch>
        </p:blipFill>
        <p:spPr>
          <a:xfrm>
            <a:off x="6888480" y="530114"/>
            <a:ext cx="5157216" cy="3155316"/>
          </a:xfrm>
          <a:prstGeom prst="rect">
            <a:avLst/>
          </a:prstGeom>
        </p:spPr>
      </p:pic>
      <p:sp>
        <p:nvSpPr>
          <p:cNvPr id="4" name="Footer Placeholder 3">
            <a:extLst>
              <a:ext uri="{FF2B5EF4-FFF2-40B4-BE49-F238E27FC236}">
                <a16:creationId xmlns:a16="http://schemas.microsoft.com/office/drawing/2014/main" id="{7BB937CD-7EEA-D010-3ABF-1CDB5E2EE5A3}"/>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Author: Geetha Janapareddi </a:t>
            </a:r>
          </a:p>
        </p:txBody>
      </p:sp>
      <p:sp>
        <p:nvSpPr>
          <p:cNvPr id="5" name="Slide Number Placeholder 4">
            <a:extLst>
              <a:ext uri="{FF2B5EF4-FFF2-40B4-BE49-F238E27FC236}">
                <a16:creationId xmlns:a16="http://schemas.microsoft.com/office/drawing/2014/main" id="{2D9AFCEA-9383-8BD6-02DC-30AAFD90A558}"/>
              </a:ext>
            </a:extLst>
          </p:cNvPr>
          <p:cNvSpPr>
            <a:spLocks noGrp="1"/>
          </p:cNvSpPr>
          <p:nvPr>
            <p:ph type="sldNum" sz="quarter" idx="12"/>
          </p:nvPr>
        </p:nvSpPr>
        <p:spPr>
          <a:xfrm>
            <a:off x="8610600" y="6356350"/>
            <a:ext cx="2743200" cy="365125"/>
          </a:xfrm>
        </p:spPr>
        <p:txBody>
          <a:bodyPr>
            <a:normAutofit/>
          </a:bodyPr>
          <a:lstStyle/>
          <a:p>
            <a:pPr>
              <a:spcAft>
                <a:spcPts val="600"/>
              </a:spcAft>
            </a:pPr>
            <a:fld id="{861578AF-03B9-8441-9797-F15B0F838A10}" type="slidenum">
              <a:rPr lang="en-US" smtClean="0"/>
              <a:pPr>
                <a:spcAft>
                  <a:spcPts val="600"/>
                </a:spcAft>
              </a:pPr>
              <a:t>9</a:t>
            </a:fld>
            <a:endParaRPr lang="en-US"/>
          </a:p>
        </p:txBody>
      </p:sp>
      <p:pic>
        <p:nvPicPr>
          <p:cNvPr id="6" name="Picture 2" descr="UC Logo - University of Cincinnati">
            <a:extLst>
              <a:ext uri="{FF2B5EF4-FFF2-40B4-BE49-F238E27FC236}">
                <a16:creationId xmlns:a16="http://schemas.microsoft.com/office/drawing/2014/main" id="{76BD7F7A-B422-B3A8-25AD-E3FDC4A8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526" y="6290678"/>
            <a:ext cx="1014948" cy="45175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1AC204A3-81B9-19EC-DED7-7ECFB5BC13F2}"/>
              </a:ext>
            </a:extLst>
          </p:cNvPr>
          <p:cNvPicPr>
            <a:picLocks noChangeAspect="1"/>
          </p:cNvPicPr>
          <p:nvPr/>
        </p:nvPicPr>
        <p:blipFill rotWithShape="1">
          <a:blip r:embed="rId5"/>
          <a:srcRect r="43098"/>
          <a:stretch/>
        </p:blipFill>
        <p:spPr>
          <a:xfrm>
            <a:off x="468254" y="4047633"/>
            <a:ext cx="4824984" cy="1968066"/>
          </a:xfrm>
          <a:prstGeom prst="rect">
            <a:avLst/>
          </a:prstGeom>
        </p:spPr>
      </p:pic>
      <p:pic>
        <p:nvPicPr>
          <p:cNvPr id="11" name="Picture 10">
            <a:extLst>
              <a:ext uri="{FF2B5EF4-FFF2-40B4-BE49-F238E27FC236}">
                <a16:creationId xmlns:a16="http://schemas.microsoft.com/office/drawing/2014/main" id="{34D90EDC-F581-578C-C77C-C3C9A0E9F316}"/>
              </a:ext>
            </a:extLst>
          </p:cNvPr>
          <p:cNvPicPr>
            <a:picLocks noChangeAspect="1"/>
          </p:cNvPicPr>
          <p:nvPr/>
        </p:nvPicPr>
        <p:blipFill rotWithShape="1">
          <a:blip r:embed="rId6"/>
          <a:srcRect r="17620" b="2517"/>
          <a:stretch/>
        </p:blipFill>
        <p:spPr>
          <a:xfrm>
            <a:off x="5667563" y="3822466"/>
            <a:ext cx="5524693" cy="2236957"/>
          </a:xfrm>
          <a:prstGeom prst="rect">
            <a:avLst/>
          </a:prstGeom>
        </p:spPr>
      </p:pic>
    </p:spTree>
    <p:extLst>
      <p:ext uri="{BB962C8B-B14F-4D97-AF65-F5344CB8AC3E}">
        <p14:creationId xmlns:p14="http://schemas.microsoft.com/office/powerpoint/2010/main" val="14751939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631</TotalTime>
  <Words>2223</Words>
  <Application>Microsoft Macintosh PowerPoint</Application>
  <PresentationFormat>Widescreen</PresentationFormat>
  <Paragraphs>184</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Angsana New</vt:lpstr>
      <vt:lpstr>Apple Chancery</vt:lpstr>
      <vt:lpstr>Apple Chancery</vt:lpstr>
      <vt:lpstr>Aptos</vt:lpstr>
      <vt:lpstr>Aptos Display</vt:lpstr>
      <vt:lpstr>Arial</vt:lpstr>
      <vt:lpstr>Calibri</vt:lpstr>
      <vt:lpstr>Lato Extended</vt:lpstr>
      <vt:lpstr>Office Theme</vt:lpstr>
      <vt:lpstr>Impact of Medical Conditions Across USA</vt:lpstr>
      <vt:lpstr>Introduction</vt:lpstr>
      <vt:lpstr>Problem Description</vt:lpstr>
      <vt:lpstr>Methodology</vt:lpstr>
      <vt:lpstr>Comprehensive Exploratory Data Analysis of Healthcare Data </vt:lpstr>
      <vt:lpstr>Data Cleaning Process</vt:lpstr>
      <vt:lpstr>Medical and Insurance Data Analysis</vt:lpstr>
      <vt:lpstr>Trend Analysis</vt:lpstr>
      <vt:lpstr>Correlation Analysis</vt:lpstr>
      <vt:lpstr>Pair Plot Analysis</vt:lpstr>
      <vt:lpstr>Conclusion</vt:lpstr>
      <vt:lpstr>Future Scope</vt:lpstr>
      <vt:lpstr>References</vt:lpstr>
      <vt:lpstr>PowerPoint Presentation</vt:lpstr>
      <vt:lpstr>Appendix</vt:lpstr>
      <vt:lpstr>Medication Details</vt:lpstr>
      <vt:lpstr>Admission Details</vt:lpstr>
      <vt:lpstr>Medical Length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Sandeep Reddy Somu</dc:creator>
  <cp:lastModifiedBy>Janapareddi, Geetha (janapaga)</cp:lastModifiedBy>
  <cp:revision>33</cp:revision>
  <dcterms:created xsi:type="dcterms:W3CDTF">2024-06-25T02:23:26Z</dcterms:created>
  <dcterms:modified xsi:type="dcterms:W3CDTF">2024-07-15T23:02:14Z</dcterms:modified>
</cp:coreProperties>
</file>

<file path=docProps/thumbnail.jpeg>
</file>